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7">
  <p:sldMasterIdLst>
    <p:sldMasterId id="2147483648" r:id="rId1"/>
  </p:sldMasterIdLst>
  <p:notesMasterIdLst>
    <p:notesMasterId r:id="rId32"/>
  </p:notesMasterIdLst>
  <p:sldIdLst>
    <p:sldId id="256" r:id="rId2"/>
    <p:sldId id="628" r:id="rId3"/>
    <p:sldId id="257" r:id="rId4"/>
    <p:sldId id="260" r:id="rId5"/>
    <p:sldId id="635" r:id="rId6"/>
    <p:sldId id="599" r:id="rId7"/>
    <p:sldId id="627" r:id="rId8"/>
    <p:sldId id="629" r:id="rId9"/>
    <p:sldId id="633" r:id="rId10"/>
    <p:sldId id="634" r:id="rId11"/>
    <p:sldId id="603" r:id="rId12"/>
    <p:sldId id="612" r:id="rId13"/>
    <p:sldId id="605" r:id="rId14"/>
    <p:sldId id="618" r:id="rId15"/>
    <p:sldId id="607" r:id="rId16"/>
    <p:sldId id="617" r:id="rId17"/>
    <p:sldId id="619" r:id="rId18"/>
    <p:sldId id="613" r:id="rId19"/>
    <p:sldId id="614" r:id="rId20"/>
    <p:sldId id="622" r:id="rId21"/>
    <p:sldId id="630" r:id="rId22"/>
    <p:sldId id="621" r:id="rId23"/>
    <p:sldId id="616" r:id="rId24"/>
    <p:sldId id="632" r:id="rId25"/>
    <p:sldId id="623" r:id="rId26"/>
    <p:sldId id="626" r:id="rId27"/>
    <p:sldId id="636" r:id="rId28"/>
    <p:sldId id="637" r:id="rId29"/>
    <p:sldId id="638" r:id="rId30"/>
    <p:sldId id="624" r:id="rId3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94"/>
  </p:normalViewPr>
  <p:slideViewPr>
    <p:cSldViewPr snapToGrid="0">
      <p:cViewPr varScale="1">
        <p:scale>
          <a:sx n="108" d="100"/>
          <a:sy n="108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AA764-5581-45EB-A583-312F23941CB1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2D265651-8CB3-498E-A804-98D1D3B9AB92}">
      <dgm:prSet phldrT="[Texto]"/>
      <dgm:spPr/>
      <dgm:t>
        <a:bodyPr/>
        <a:lstStyle/>
        <a:p>
          <a:r>
            <a:rPr lang="es-ES" dirty="0"/>
            <a:t>Proyectos de </a:t>
          </a:r>
        </a:p>
        <a:p>
          <a:r>
            <a:rPr lang="es-ES" dirty="0"/>
            <a:t>Equipos 5 estudiantes</a:t>
          </a:r>
          <a:endParaRPr lang="es-PE" dirty="0"/>
        </a:p>
      </dgm:t>
    </dgm:pt>
    <dgm:pt modelId="{FDF8818B-37F4-46D4-99CE-55901B57B031}" type="parTrans" cxnId="{60D9D2CE-0CF6-49E8-8902-1C21A7B6ED4E}">
      <dgm:prSet/>
      <dgm:spPr/>
      <dgm:t>
        <a:bodyPr/>
        <a:lstStyle/>
        <a:p>
          <a:endParaRPr lang="es-PE"/>
        </a:p>
      </dgm:t>
    </dgm:pt>
    <dgm:pt modelId="{EB746B6F-58F5-48D4-9CEB-94A9DAA2D5ED}" type="sibTrans" cxnId="{60D9D2CE-0CF6-49E8-8902-1C21A7B6ED4E}">
      <dgm:prSet/>
      <dgm:spPr/>
      <dgm:t>
        <a:bodyPr/>
        <a:lstStyle/>
        <a:p>
          <a:endParaRPr lang="es-PE"/>
        </a:p>
      </dgm:t>
    </dgm:pt>
    <dgm:pt modelId="{05723B07-FAC4-482C-B8C7-D2893AF6F3FA}">
      <dgm:prSet phldrT="[Texto]"/>
      <dgm:spPr/>
      <dgm:t>
        <a:bodyPr/>
        <a:lstStyle/>
        <a:p>
          <a:r>
            <a:rPr lang="es-ES" dirty="0"/>
            <a:t>Docente filtra 1 (2) proyecto por aula</a:t>
          </a:r>
          <a:endParaRPr lang="es-PE" dirty="0"/>
        </a:p>
      </dgm:t>
    </dgm:pt>
    <dgm:pt modelId="{D9F5B5E8-2989-4764-AA00-6560C68D64BA}" type="parTrans" cxnId="{B91CFF65-01E9-4A1B-AFC9-EC0DE338E71D}">
      <dgm:prSet/>
      <dgm:spPr/>
      <dgm:t>
        <a:bodyPr/>
        <a:lstStyle/>
        <a:p>
          <a:endParaRPr lang="es-PE"/>
        </a:p>
      </dgm:t>
    </dgm:pt>
    <dgm:pt modelId="{552BDB44-040E-48E2-801E-EE84F791D5D0}" type="sibTrans" cxnId="{B91CFF65-01E9-4A1B-AFC9-EC0DE338E71D}">
      <dgm:prSet/>
      <dgm:spPr/>
      <dgm:t>
        <a:bodyPr/>
        <a:lstStyle/>
        <a:p>
          <a:endParaRPr lang="es-PE"/>
        </a:p>
      </dgm:t>
    </dgm:pt>
    <dgm:pt modelId="{C5DA1D67-7EBC-4F65-9161-819B8D86E3A6}">
      <dgm:prSet phldrT="[Texto]"/>
      <dgm:spPr/>
      <dgm:t>
        <a:bodyPr/>
        <a:lstStyle/>
        <a:p>
          <a:r>
            <a:rPr lang="es-ES" dirty="0"/>
            <a:t>Feria con los proyectos ganadores de aula</a:t>
          </a:r>
          <a:endParaRPr lang="es-PE" dirty="0"/>
        </a:p>
      </dgm:t>
    </dgm:pt>
    <dgm:pt modelId="{6FA92F7C-E8CF-465D-93DE-427F7F628EB8}" type="parTrans" cxnId="{47C26652-74B3-4621-AECF-2D13120B80A4}">
      <dgm:prSet/>
      <dgm:spPr/>
      <dgm:t>
        <a:bodyPr/>
        <a:lstStyle/>
        <a:p>
          <a:endParaRPr lang="es-PE"/>
        </a:p>
      </dgm:t>
    </dgm:pt>
    <dgm:pt modelId="{991F91B1-3E9A-4CC0-A4BB-B21DE0C8480A}" type="sibTrans" cxnId="{47C26652-74B3-4621-AECF-2D13120B80A4}">
      <dgm:prSet/>
      <dgm:spPr/>
      <dgm:t>
        <a:bodyPr/>
        <a:lstStyle/>
        <a:p>
          <a:endParaRPr lang="es-PE"/>
        </a:p>
      </dgm:t>
    </dgm:pt>
    <dgm:pt modelId="{3849C22E-D693-4AF4-9143-B1EC85DCD7A3}">
      <dgm:prSet/>
      <dgm:spPr/>
      <dgm:t>
        <a:bodyPr/>
        <a:lstStyle/>
        <a:p>
          <a:r>
            <a:rPr lang="es-ES" dirty="0"/>
            <a:t>Clasifican a la UGEL el proyecto de mayor puntaje por especialidad</a:t>
          </a:r>
          <a:endParaRPr lang="es-PE" dirty="0"/>
        </a:p>
      </dgm:t>
    </dgm:pt>
    <dgm:pt modelId="{BE13AEC4-B472-4236-9418-D05197D64801}" type="parTrans" cxnId="{4CFB12FE-A1FB-4C56-A43E-181400F7F2BD}">
      <dgm:prSet/>
      <dgm:spPr/>
      <dgm:t>
        <a:bodyPr/>
        <a:lstStyle/>
        <a:p>
          <a:endParaRPr lang="es-PE"/>
        </a:p>
      </dgm:t>
    </dgm:pt>
    <dgm:pt modelId="{6C566090-7210-405B-A084-19B6CA573D27}" type="sibTrans" cxnId="{4CFB12FE-A1FB-4C56-A43E-181400F7F2BD}">
      <dgm:prSet/>
      <dgm:spPr/>
      <dgm:t>
        <a:bodyPr/>
        <a:lstStyle/>
        <a:p>
          <a:endParaRPr lang="es-PE"/>
        </a:p>
      </dgm:t>
    </dgm:pt>
    <dgm:pt modelId="{0645E813-CECF-49E9-97ED-B7D21CF99983}" type="pres">
      <dgm:prSet presAssocID="{0CFAA764-5581-45EB-A583-312F23941CB1}" presName="Name0" presStyleCnt="0">
        <dgm:presLayoutVars>
          <dgm:dir/>
          <dgm:resizeHandles val="exact"/>
        </dgm:presLayoutVars>
      </dgm:prSet>
      <dgm:spPr/>
    </dgm:pt>
    <dgm:pt modelId="{EED49258-95E1-4E4B-9B64-6A7AA880EF96}" type="pres">
      <dgm:prSet presAssocID="{2D265651-8CB3-498E-A804-98D1D3B9AB92}" presName="node" presStyleLbl="node1" presStyleIdx="0" presStyleCnt="4">
        <dgm:presLayoutVars>
          <dgm:bulletEnabled val="1"/>
        </dgm:presLayoutVars>
      </dgm:prSet>
      <dgm:spPr/>
    </dgm:pt>
    <dgm:pt modelId="{BFBC265A-63AF-4AB3-948A-FBEF1D5F09E3}" type="pres">
      <dgm:prSet presAssocID="{EB746B6F-58F5-48D4-9CEB-94A9DAA2D5ED}" presName="sibTrans" presStyleLbl="sibTrans2D1" presStyleIdx="0" presStyleCnt="3"/>
      <dgm:spPr/>
    </dgm:pt>
    <dgm:pt modelId="{97AB4D04-843A-41AD-95AC-E03BAC84012F}" type="pres">
      <dgm:prSet presAssocID="{EB746B6F-58F5-48D4-9CEB-94A9DAA2D5ED}" presName="connectorText" presStyleLbl="sibTrans2D1" presStyleIdx="0" presStyleCnt="3"/>
      <dgm:spPr/>
    </dgm:pt>
    <dgm:pt modelId="{509231B7-C9BA-414F-8C1E-1BD2B7A69C0C}" type="pres">
      <dgm:prSet presAssocID="{05723B07-FAC4-482C-B8C7-D2893AF6F3FA}" presName="node" presStyleLbl="node1" presStyleIdx="1" presStyleCnt="4">
        <dgm:presLayoutVars>
          <dgm:bulletEnabled val="1"/>
        </dgm:presLayoutVars>
      </dgm:prSet>
      <dgm:spPr/>
    </dgm:pt>
    <dgm:pt modelId="{D82554E0-6344-46C7-9277-D871608A61C8}" type="pres">
      <dgm:prSet presAssocID="{552BDB44-040E-48E2-801E-EE84F791D5D0}" presName="sibTrans" presStyleLbl="sibTrans2D1" presStyleIdx="1" presStyleCnt="3"/>
      <dgm:spPr/>
    </dgm:pt>
    <dgm:pt modelId="{CA34BBF9-76AA-4569-8A02-79BB31B99BBD}" type="pres">
      <dgm:prSet presAssocID="{552BDB44-040E-48E2-801E-EE84F791D5D0}" presName="connectorText" presStyleLbl="sibTrans2D1" presStyleIdx="1" presStyleCnt="3"/>
      <dgm:spPr/>
    </dgm:pt>
    <dgm:pt modelId="{0419D20D-5144-4886-B924-462DDFA26E04}" type="pres">
      <dgm:prSet presAssocID="{C5DA1D67-7EBC-4F65-9161-819B8D86E3A6}" presName="node" presStyleLbl="node1" presStyleIdx="2" presStyleCnt="4">
        <dgm:presLayoutVars>
          <dgm:bulletEnabled val="1"/>
        </dgm:presLayoutVars>
      </dgm:prSet>
      <dgm:spPr/>
    </dgm:pt>
    <dgm:pt modelId="{B1DDEB0D-0156-4119-8B69-EA4A4BE30830}" type="pres">
      <dgm:prSet presAssocID="{991F91B1-3E9A-4CC0-A4BB-B21DE0C8480A}" presName="sibTrans" presStyleLbl="sibTrans2D1" presStyleIdx="2" presStyleCnt="3"/>
      <dgm:spPr/>
    </dgm:pt>
    <dgm:pt modelId="{CB25DFCD-60B2-4614-BDB1-3A8095733B7F}" type="pres">
      <dgm:prSet presAssocID="{991F91B1-3E9A-4CC0-A4BB-B21DE0C8480A}" presName="connectorText" presStyleLbl="sibTrans2D1" presStyleIdx="2" presStyleCnt="3"/>
      <dgm:spPr/>
    </dgm:pt>
    <dgm:pt modelId="{420944B2-71A5-4885-8F7C-1636C2D8DEDB}" type="pres">
      <dgm:prSet presAssocID="{3849C22E-D693-4AF4-9143-B1EC85DCD7A3}" presName="node" presStyleLbl="node1" presStyleIdx="3" presStyleCnt="4">
        <dgm:presLayoutVars>
          <dgm:bulletEnabled val="1"/>
        </dgm:presLayoutVars>
      </dgm:prSet>
      <dgm:spPr/>
    </dgm:pt>
  </dgm:ptLst>
  <dgm:cxnLst>
    <dgm:cxn modelId="{0EF44600-3507-4FD6-89E8-056064B3502B}" type="presOf" srcId="{C5DA1D67-7EBC-4F65-9161-819B8D86E3A6}" destId="{0419D20D-5144-4886-B924-462DDFA26E04}" srcOrd="0" destOrd="0" presId="urn:microsoft.com/office/officeart/2005/8/layout/process1"/>
    <dgm:cxn modelId="{A24C0D0A-A84F-4E96-B49C-96DB9D8F4E26}" type="presOf" srcId="{EB746B6F-58F5-48D4-9CEB-94A9DAA2D5ED}" destId="{BFBC265A-63AF-4AB3-948A-FBEF1D5F09E3}" srcOrd="0" destOrd="0" presId="urn:microsoft.com/office/officeart/2005/8/layout/process1"/>
    <dgm:cxn modelId="{BD6E802B-A77C-4174-B87F-EBDB12F8BB07}" type="presOf" srcId="{EB746B6F-58F5-48D4-9CEB-94A9DAA2D5ED}" destId="{97AB4D04-843A-41AD-95AC-E03BAC84012F}" srcOrd="1" destOrd="0" presId="urn:microsoft.com/office/officeart/2005/8/layout/process1"/>
    <dgm:cxn modelId="{83F4722E-B7EE-421A-8D22-B60DB1FECEE5}" type="presOf" srcId="{2D265651-8CB3-498E-A804-98D1D3B9AB92}" destId="{EED49258-95E1-4E4B-9B64-6A7AA880EF96}" srcOrd="0" destOrd="0" presId="urn:microsoft.com/office/officeart/2005/8/layout/process1"/>
    <dgm:cxn modelId="{E42B1131-EF7A-46D5-8DD4-22C9BC59821A}" type="presOf" srcId="{3849C22E-D693-4AF4-9143-B1EC85DCD7A3}" destId="{420944B2-71A5-4885-8F7C-1636C2D8DEDB}" srcOrd="0" destOrd="0" presId="urn:microsoft.com/office/officeart/2005/8/layout/process1"/>
    <dgm:cxn modelId="{530F7B37-26E8-4619-94B1-A50287A785E7}" type="presOf" srcId="{05723B07-FAC4-482C-B8C7-D2893AF6F3FA}" destId="{509231B7-C9BA-414F-8C1E-1BD2B7A69C0C}" srcOrd="0" destOrd="0" presId="urn:microsoft.com/office/officeart/2005/8/layout/process1"/>
    <dgm:cxn modelId="{B91CFF65-01E9-4A1B-AFC9-EC0DE338E71D}" srcId="{0CFAA764-5581-45EB-A583-312F23941CB1}" destId="{05723B07-FAC4-482C-B8C7-D2893AF6F3FA}" srcOrd="1" destOrd="0" parTransId="{D9F5B5E8-2989-4764-AA00-6560C68D64BA}" sibTransId="{552BDB44-040E-48E2-801E-EE84F791D5D0}"/>
    <dgm:cxn modelId="{398B3F52-DAF6-4980-ADFA-885A39C368B1}" type="presOf" srcId="{991F91B1-3E9A-4CC0-A4BB-B21DE0C8480A}" destId="{B1DDEB0D-0156-4119-8B69-EA4A4BE30830}" srcOrd="0" destOrd="0" presId="urn:microsoft.com/office/officeart/2005/8/layout/process1"/>
    <dgm:cxn modelId="{47C26652-74B3-4621-AECF-2D13120B80A4}" srcId="{0CFAA764-5581-45EB-A583-312F23941CB1}" destId="{C5DA1D67-7EBC-4F65-9161-819B8D86E3A6}" srcOrd="2" destOrd="0" parTransId="{6FA92F7C-E8CF-465D-93DE-427F7F628EB8}" sibTransId="{991F91B1-3E9A-4CC0-A4BB-B21DE0C8480A}"/>
    <dgm:cxn modelId="{67AD0985-F879-4663-88ED-B27FBEE609BA}" type="presOf" srcId="{991F91B1-3E9A-4CC0-A4BB-B21DE0C8480A}" destId="{CB25DFCD-60B2-4614-BDB1-3A8095733B7F}" srcOrd="1" destOrd="0" presId="urn:microsoft.com/office/officeart/2005/8/layout/process1"/>
    <dgm:cxn modelId="{5517B1A1-9E6B-4E3E-B559-2B183ED9531A}" type="presOf" srcId="{552BDB44-040E-48E2-801E-EE84F791D5D0}" destId="{CA34BBF9-76AA-4569-8A02-79BB31B99BBD}" srcOrd="1" destOrd="0" presId="urn:microsoft.com/office/officeart/2005/8/layout/process1"/>
    <dgm:cxn modelId="{60D9D2CE-0CF6-49E8-8902-1C21A7B6ED4E}" srcId="{0CFAA764-5581-45EB-A583-312F23941CB1}" destId="{2D265651-8CB3-498E-A804-98D1D3B9AB92}" srcOrd="0" destOrd="0" parTransId="{FDF8818B-37F4-46D4-99CE-55901B57B031}" sibTransId="{EB746B6F-58F5-48D4-9CEB-94A9DAA2D5ED}"/>
    <dgm:cxn modelId="{41132CDE-EA51-46BC-9743-57CB591BDA32}" type="presOf" srcId="{0CFAA764-5581-45EB-A583-312F23941CB1}" destId="{0645E813-CECF-49E9-97ED-B7D21CF99983}" srcOrd="0" destOrd="0" presId="urn:microsoft.com/office/officeart/2005/8/layout/process1"/>
    <dgm:cxn modelId="{3B1333ED-70E2-4667-B6BC-A6DE0287D482}" type="presOf" srcId="{552BDB44-040E-48E2-801E-EE84F791D5D0}" destId="{D82554E0-6344-46C7-9277-D871608A61C8}" srcOrd="0" destOrd="0" presId="urn:microsoft.com/office/officeart/2005/8/layout/process1"/>
    <dgm:cxn modelId="{4CFB12FE-A1FB-4C56-A43E-181400F7F2BD}" srcId="{0CFAA764-5581-45EB-A583-312F23941CB1}" destId="{3849C22E-D693-4AF4-9143-B1EC85DCD7A3}" srcOrd="3" destOrd="0" parTransId="{BE13AEC4-B472-4236-9418-D05197D64801}" sibTransId="{6C566090-7210-405B-A084-19B6CA573D27}"/>
    <dgm:cxn modelId="{099BD9CB-9CCB-41FC-86A9-11BA7243B484}" type="presParOf" srcId="{0645E813-CECF-49E9-97ED-B7D21CF99983}" destId="{EED49258-95E1-4E4B-9B64-6A7AA880EF96}" srcOrd="0" destOrd="0" presId="urn:microsoft.com/office/officeart/2005/8/layout/process1"/>
    <dgm:cxn modelId="{8FE44FB1-9542-40A0-A257-2B9AD20E9838}" type="presParOf" srcId="{0645E813-CECF-49E9-97ED-B7D21CF99983}" destId="{BFBC265A-63AF-4AB3-948A-FBEF1D5F09E3}" srcOrd="1" destOrd="0" presId="urn:microsoft.com/office/officeart/2005/8/layout/process1"/>
    <dgm:cxn modelId="{FAE4EAF0-4499-4199-9F32-4EBEA283D8BF}" type="presParOf" srcId="{BFBC265A-63AF-4AB3-948A-FBEF1D5F09E3}" destId="{97AB4D04-843A-41AD-95AC-E03BAC84012F}" srcOrd="0" destOrd="0" presId="urn:microsoft.com/office/officeart/2005/8/layout/process1"/>
    <dgm:cxn modelId="{4E63B314-D68D-4588-82E4-D0C072867683}" type="presParOf" srcId="{0645E813-CECF-49E9-97ED-B7D21CF99983}" destId="{509231B7-C9BA-414F-8C1E-1BD2B7A69C0C}" srcOrd="2" destOrd="0" presId="urn:microsoft.com/office/officeart/2005/8/layout/process1"/>
    <dgm:cxn modelId="{14EA2113-3BF1-459B-9B3A-1E894582669F}" type="presParOf" srcId="{0645E813-CECF-49E9-97ED-B7D21CF99983}" destId="{D82554E0-6344-46C7-9277-D871608A61C8}" srcOrd="3" destOrd="0" presId="urn:microsoft.com/office/officeart/2005/8/layout/process1"/>
    <dgm:cxn modelId="{CF126DF4-CC7D-4726-8E27-1096B3543AC5}" type="presParOf" srcId="{D82554E0-6344-46C7-9277-D871608A61C8}" destId="{CA34BBF9-76AA-4569-8A02-79BB31B99BBD}" srcOrd="0" destOrd="0" presId="urn:microsoft.com/office/officeart/2005/8/layout/process1"/>
    <dgm:cxn modelId="{84596D77-7910-4A78-8489-FC5A6AFC0A27}" type="presParOf" srcId="{0645E813-CECF-49E9-97ED-B7D21CF99983}" destId="{0419D20D-5144-4886-B924-462DDFA26E04}" srcOrd="4" destOrd="0" presId="urn:microsoft.com/office/officeart/2005/8/layout/process1"/>
    <dgm:cxn modelId="{FA765553-6992-46D9-9EB7-F5085EFB19E7}" type="presParOf" srcId="{0645E813-CECF-49E9-97ED-B7D21CF99983}" destId="{B1DDEB0D-0156-4119-8B69-EA4A4BE30830}" srcOrd="5" destOrd="0" presId="urn:microsoft.com/office/officeart/2005/8/layout/process1"/>
    <dgm:cxn modelId="{315D1458-02AA-46DD-818E-BC0E39032721}" type="presParOf" srcId="{B1DDEB0D-0156-4119-8B69-EA4A4BE30830}" destId="{CB25DFCD-60B2-4614-BDB1-3A8095733B7F}" srcOrd="0" destOrd="0" presId="urn:microsoft.com/office/officeart/2005/8/layout/process1"/>
    <dgm:cxn modelId="{537AD2CC-0E04-4917-BA04-BE8BCE40AA10}" type="presParOf" srcId="{0645E813-CECF-49E9-97ED-B7D21CF99983}" destId="{420944B2-71A5-4885-8F7C-1636C2D8DED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49258-95E1-4E4B-9B64-6A7AA880EF96}">
      <dsp:nvSpPr>
        <dsp:cNvPr id="0" name=""/>
        <dsp:cNvSpPr/>
      </dsp:nvSpPr>
      <dsp:spPr>
        <a:xfrm>
          <a:off x="3743" y="521436"/>
          <a:ext cx="1636566" cy="17752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Proyectos de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Equipos 5 estudiantes</a:t>
          </a:r>
          <a:endParaRPr lang="es-PE" sz="1800" kern="1200" dirty="0"/>
        </a:p>
      </dsp:txBody>
      <dsp:txXfrm>
        <a:off x="51676" y="569369"/>
        <a:ext cx="1540700" cy="1679344"/>
      </dsp:txXfrm>
    </dsp:sp>
    <dsp:sp modelId="{BFBC265A-63AF-4AB3-948A-FBEF1D5F09E3}">
      <dsp:nvSpPr>
        <dsp:cNvPr id="0" name=""/>
        <dsp:cNvSpPr/>
      </dsp:nvSpPr>
      <dsp:spPr>
        <a:xfrm>
          <a:off x="1803966" y="1206107"/>
          <a:ext cx="346952" cy="405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kern="1200"/>
        </a:p>
      </dsp:txBody>
      <dsp:txXfrm>
        <a:off x="1803966" y="1287281"/>
        <a:ext cx="242866" cy="243520"/>
      </dsp:txXfrm>
    </dsp:sp>
    <dsp:sp modelId="{509231B7-C9BA-414F-8C1E-1BD2B7A69C0C}">
      <dsp:nvSpPr>
        <dsp:cNvPr id="0" name=""/>
        <dsp:cNvSpPr/>
      </dsp:nvSpPr>
      <dsp:spPr>
        <a:xfrm>
          <a:off x="2294935" y="521436"/>
          <a:ext cx="1636566" cy="1775210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Docente filtra 1 (2) proyecto por aula</a:t>
          </a:r>
          <a:endParaRPr lang="es-PE" sz="1800" kern="1200" dirty="0"/>
        </a:p>
      </dsp:txBody>
      <dsp:txXfrm>
        <a:off x="2342868" y="569369"/>
        <a:ext cx="1540700" cy="1679344"/>
      </dsp:txXfrm>
    </dsp:sp>
    <dsp:sp modelId="{D82554E0-6344-46C7-9277-D871608A61C8}">
      <dsp:nvSpPr>
        <dsp:cNvPr id="0" name=""/>
        <dsp:cNvSpPr/>
      </dsp:nvSpPr>
      <dsp:spPr>
        <a:xfrm>
          <a:off x="4095158" y="1206107"/>
          <a:ext cx="346952" cy="405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kern="1200"/>
        </a:p>
      </dsp:txBody>
      <dsp:txXfrm>
        <a:off x="4095158" y="1287281"/>
        <a:ext cx="242866" cy="243520"/>
      </dsp:txXfrm>
    </dsp:sp>
    <dsp:sp modelId="{0419D20D-5144-4886-B924-462DDFA26E04}">
      <dsp:nvSpPr>
        <dsp:cNvPr id="0" name=""/>
        <dsp:cNvSpPr/>
      </dsp:nvSpPr>
      <dsp:spPr>
        <a:xfrm>
          <a:off x="4586128" y="521436"/>
          <a:ext cx="1636566" cy="1775210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Feria con los proyectos ganadores de aula</a:t>
          </a:r>
          <a:endParaRPr lang="es-PE" sz="1800" kern="1200" dirty="0"/>
        </a:p>
      </dsp:txBody>
      <dsp:txXfrm>
        <a:off x="4634061" y="569369"/>
        <a:ext cx="1540700" cy="1679344"/>
      </dsp:txXfrm>
    </dsp:sp>
    <dsp:sp modelId="{B1DDEB0D-0156-4119-8B69-EA4A4BE30830}">
      <dsp:nvSpPr>
        <dsp:cNvPr id="0" name=""/>
        <dsp:cNvSpPr/>
      </dsp:nvSpPr>
      <dsp:spPr>
        <a:xfrm>
          <a:off x="6386351" y="1206107"/>
          <a:ext cx="346952" cy="4058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kern="1200"/>
        </a:p>
      </dsp:txBody>
      <dsp:txXfrm>
        <a:off x="6386351" y="1287281"/>
        <a:ext cx="242866" cy="243520"/>
      </dsp:txXfrm>
    </dsp:sp>
    <dsp:sp modelId="{420944B2-71A5-4885-8F7C-1636C2D8DEDB}">
      <dsp:nvSpPr>
        <dsp:cNvPr id="0" name=""/>
        <dsp:cNvSpPr/>
      </dsp:nvSpPr>
      <dsp:spPr>
        <a:xfrm>
          <a:off x="6877321" y="521436"/>
          <a:ext cx="1636566" cy="177521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Clasifican a la UGEL el proyecto de mayor puntaje por especialidad</a:t>
          </a:r>
          <a:endParaRPr lang="es-PE" sz="1800" kern="1200" dirty="0"/>
        </a:p>
      </dsp:txBody>
      <dsp:txXfrm>
        <a:off x="6925254" y="569369"/>
        <a:ext cx="1540700" cy="1679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1B84C-7D87-4227-AB18-848D87CF2B9B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BE2FE-9F3E-49A6-BC95-30520D2281F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945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DEAF-98C6-3563-054A-E97D87FA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126583-2238-CEB4-214B-4FF20F847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1A81A7-AB93-630D-E41C-A63E1202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30D14D-CA16-D736-C788-B5A96409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A50F5-73E2-49B2-07D3-6974CAD5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308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C127A-2DD3-A5E8-EE71-2BC058A8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F9EF0F-5A58-5492-2C92-166BE2EF2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D3249E-766E-C2A1-F1A5-C3648F12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76241-4CEC-04F7-F4D8-61B6D792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6D86B7-0BD2-9DB3-0E26-AC1DB7A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3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72EB24-D2BB-2CB2-4673-12FD5AFEB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67D324-042B-3338-B338-2A2ECCB06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383086-3E40-A324-F743-93398C7E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021378-6CE3-D5E8-7E34-77C8DD86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4B9A96-6F06-84FC-1965-735FDA6A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645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6241B-D595-3AE2-06A1-52307992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3B2A9-A1B8-D360-919B-F858C620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BB429-F48F-88CE-CD87-D9F74A1C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6048A7-3CA6-CE3C-90F0-DD95427B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79C7F-7BE6-D4A4-3EDC-F99AF33E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304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14AA3-6C0E-CE7C-9DB1-EE812AE2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1DF029-9225-2EE1-2634-1A2C0E6E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47B9C4-8A48-BF3E-E290-4E415825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566E16-DCDF-02B8-77F3-A039F47E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71CD94-C277-B38B-14CD-358F0AD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11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12CFA-AA82-7CAF-0779-67498C28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DF725D-ABB1-91A2-4C46-3C893C97A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18AAAD-01AF-0E6C-974E-589890318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C84959-15F0-C01D-00B1-B808BB73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6D6F13-8B4B-2C9A-E2DE-9A994DE4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0B2572-925E-0339-9947-140F0B60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052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38711-A2F0-3BFD-2837-279ACB5A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504580-EE28-80C7-6D36-A99948D52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30A84F-59B6-DCAD-CA04-356E2FE10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FE44E1-9EF2-6A59-9B4E-632A1BC8E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146037-F8AE-0DFD-DC63-3686A67E8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DF8BCD-256E-8F25-643B-CBDCB404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E94F84-A3FB-C8EF-9F23-F05B1BAF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E5871E-08D1-338D-5929-9CFC0FB4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59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6D37A-2D94-9038-CF79-B7770837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D17ABE-61A3-28CF-CA20-2F2EB110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7E5E48-CA19-3599-3851-4964EA5D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D45A88-BE31-C428-8CA2-65803D28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265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77E49D-929A-662A-8BC6-5668E7E4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308DBF-5715-F5EC-28D7-F5C82B39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3E50EF-1468-3BCC-1AED-09B42C7C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261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2061F-C33C-B8A2-CB3A-EE69CDCE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19F2F-7826-B98E-8E49-2568CC08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698682-9356-7305-28A0-605BB5FA6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94B566-DB99-CD85-7823-91A4914D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1CA054-53D3-787A-502E-2B133A47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7AEEEC-D0D1-0A4E-6AF4-031C94A0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424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9F527-0268-E551-8301-947F4936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D639AB-6A7B-90D4-76D2-42FD2FAD2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3FEA3E-EFAB-0646-23CD-AD570E1CC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F4B432-D4EC-1643-8A53-75F198BC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A35488-CEF4-2726-1EC6-9B1692C3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228F58-EF68-BB38-0C95-68DA6CD2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04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98E7F1-AF40-7376-1CEB-895917B4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1732EC-50A5-4400-8677-01F06C97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1D64B-2489-2EB0-17B6-2CF188CB2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EC475-99D2-6040-86F3-FB2411DAF9A8}" type="datetimeFigureOut">
              <a:rPr lang="es-PE" smtClean="0"/>
              <a:t>9/04/2024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10561B-C60F-84D4-D2AF-DC91B7AE6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A685BB-E379-7802-8F09-0B95F45B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336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diagramQuickStyle" Target="../diagrams/quickStyle1.xml"/><Relationship Id="rId5" Type="http://schemas.microsoft.com/office/2007/relationships/hdphoto" Target="../media/hdphoto2.wdp"/><Relationship Id="rId10" Type="http://schemas.openxmlformats.org/officeDocument/2006/relationships/diagramLayout" Target="../diagrams/layout1.xml"/><Relationship Id="rId4" Type="http://schemas.openxmlformats.org/officeDocument/2006/relationships/image" Target="../media/image8.png"/><Relationship Id="rId9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2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padlet.com/jesyusdance1/acciones-para-fortalecer-la-etapa-ie-de-los-ce-pi55rugz853rtf53" TargetMode="Externa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microsoft.com/office/2007/relationships/hdphoto" Target="../media/hdphoto2.wdp"/><Relationship Id="rId10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nti.com/alo6v33vo4o3" TargetMode="Externa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hyperlink" Target="https://www.menti.com/aln6r5vnwdbd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976" y="2981985"/>
            <a:ext cx="9144000" cy="1132322"/>
          </a:xfrm>
        </p:spPr>
        <p:txBody>
          <a:bodyPr anchor="ctr">
            <a:normAutofit fontScale="90000"/>
          </a:bodyPr>
          <a:lstStyle/>
          <a:p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ORIENTACIONES PARA LA ETAPA IE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79F78-9C65-AE40-AAF8-1AE8C61CD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1966" y="4814421"/>
            <a:ext cx="4386019" cy="587090"/>
          </a:xfrm>
        </p:spPr>
        <p:txBody>
          <a:bodyPr/>
          <a:lstStyle/>
          <a:p>
            <a:r>
              <a:rPr lang="es-PE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Concursos Educativos 2024</a:t>
            </a:r>
          </a:p>
        </p:txBody>
      </p:sp>
      <p:cxnSp>
        <p:nvCxnSpPr>
          <p:cNvPr id="7" name="Google Shape;58;p13">
            <a:extLst>
              <a:ext uri="{FF2B5EF4-FFF2-40B4-BE49-F238E27FC236}">
                <a16:creationId xmlns:a16="http://schemas.microsoft.com/office/drawing/2014/main" id="{1E209F4C-1C48-EB82-A1E8-4A0A040CB6D8}"/>
              </a:ext>
            </a:extLst>
          </p:cNvPr>
          <p:cNvCxnSpPr>
            <a:cxnSpLocks/>
          </p:cNvCxnSpPr>
          <p:nvPr/>
        </p:nvCxnSpPr>
        <p:spPr>
          <a:xfrm>
            <a:off x="3799525" y="4274856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9D1CF895-8449-D5DA-07B9-3D92EFEF0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19" y="215991"/>
            <a:ext cx="2552248" cy="55366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4C71279-B97B-ED2D-8BAE-80ED6FE39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68" y="-1095130"/>
            <a:ext cx="2350478" cy="82736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3E9AA65-613B-B9D5-8E56-E3846938D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995" y="79138"/>
            <a:ext cx="1372222" cy="8273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C0CD11-7162-48AB-BC84-E0C33AC74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1975" y="215991"/>
            <a:ext cx="2429896" cy="5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9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C1898ACE-20DD-40B6-B3AB-AE63CD0F35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8612" y="6172200"/>
            <a:ext cx="2593388" cy="6858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0B9BA87-D46A-4604-B9C7-961E00430C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535" y="1045987"/>
            <a:ext cx="2045771" cy="171915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06D1649-5ABA-4B32-BCE4-1C7CA78074B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92"/>
          <a:stretch/>
        </p:blipFill>
        <p:spPr>
          <a:xfrm>
            <a:off x="301789" y="2751814"/>
            <a:ext cx="1615194" cy="1973743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97AC7A15-9F71-443A-AC1B-50FF493CA7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0037" y="4834422"/>
            <a:ext cx="1746337" cy="1683439"/>
          </a:xfrm>
          <a:prstGeom prst="rect">
            <a:avLst/>
          </a:prstGeom>
          <a:effectLst>
            <a:outerShdw blurRad="132925" dist="28805" dir="3840000" sx="98000" sy="98000" algn="ctr" rotWithShape="0">
              <a:schemeClr val="bg1">
                <a:lumMod val="75000"/>
              </a:schemeClr>
            </a:outerShdw>
          </a:effec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AD171B0A-36BA-473F-B8AA-6CEA0AC34869}"/>
              </a:ext>
            </a:extLst>
          </p:cNvPr>
          <p:cNvSpPr txBox="1"/>
          <p:nvPr/>
        </p:nvSpPr>
        <p:spPr>
          <a:xfrm>
            <a:off x="2428458" y="939734"/>
            <a:ext cx="9595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</a:rPr>
              <a:t>Se debe involucrar el profesor del área curricular de comunicación</a:t>
            </a:r>
            <a:endParaRPr lang="es-PE" sz="2200" dirty="0">
              <a:solidFill>
                <a:srgbClr val="0070C0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0DEEAC9-1019-44CE-9144-97AF4FDDA71C}"/>
              </a:ext>
            </a:extLst>
          </p:cNvPr>
          <p:cNvSpPr txBox="1"/>
          <p:nvPr/>
        </p:nvSpPr>
        <p:spPr>
          <a:xfrm>
            <a:off x="2428457" y="2819255"/>
            <a:ext cx="74775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Se debe involucrar el profesor del área curricular de matemática</a:t>
            </a:r>
            <a:endParaRPr lang="es-PE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9466F27-1F23-48BF-B3E8-A4BEDD119445}"/>
              </a:ext>
            </a:extLst>
          </p:cNvPr>
          <p:cNvSpPr txBox="1"/>
          <p:nvPr/>
        </p:nvSpPr>
        <p:spPr>
          <a:xfrm>
            <a:off x="2428456" y="4769800"/>
            <a:ext cx="9595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rPr lang="es-ES" dirty="0"/>
              <a:t>Se debe involucrar el profesor del área curricular de comunicación.</a:t>
            </a:r>
            <a:endParaRPr lang="es-PE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77DB0B8-5598-4CED-AD51-255119A6DB60}"/>
              </a:ext>
            </a:extLst>
          </p:cNvPr>
          <p:cNvSpPr txBox="1"/>
          <p:nvPr/>
        </p:nvSpPr>
        <p:spPr>
          <a:xfrm>
            <a:off x="2605685" y="1266905"/>
            <a:ext cx="9417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Se debe partir de la planificación curricular del área mencionada.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La creación literaria podría iniciar en una </a:t>
            </a:r>
            <a:r>
              <a:rPr lang="es-ES" sz="2000" dirty="0" err="1">
                <a:solidFill>
                  <a:schemeClr val="bg2">
                    <a:lumMod val="50000"/>
                  </a:schemeClr>
                </a:solidFill>
              </a:rPr>
              <a:t>EdA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Se busca evitar que las creaciones literarias surjan de actividades aisladas.</a:t>
            </a:r>
            <a:endParaRPr lang="es-PE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CE8C773-3078-44F0-BA82-AECA30936294}"/>
              </a:ext>
            </a:extLst>
          </p:cNvPr>
          <p:cNvSpPr txBox="1"/>
          <p:nvPr/>
        </p:nvSpPr>
        <p:spPr>
          <a:xfrm>
            <a:off x="2604945" y="3136567"/>
            <a:ext cx="9417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Se debe partir de la planificación curricular del área de matemática y todos los estudiantes deben participar de un primer momento de evaluación.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Se busca evitar que los estudiantes sean seleccionado sin que antes no hayan tenido la opción de participar en una evaluación de sus potencialidades matemáticas. </a:t>
            </a:r>
            <a:endParaRPr lang="es-PE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0ED3DFB-2AD7-43BA-A6B9-17193DAD4FF5}"/>
              </a:ext>
            </a:extLst>
          </p:cNvPr>
          <p:cNvSpPr txBox="1"/>
          <p:nvPr/>
        </p:nvSpPr>
        <p:spPr>
          <a:xfrm>
            <a:off x="2604945" y="5117768"/>
            <a:ext cx="9417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Se debe partir de la planificación curricular del área mencionada.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El proyecto debe iniciar en una </a:t>
            </a:r>
            <a:r>
              <a:rPr lang="es-ES" sz="2000" dirty="0" err="1">
                <a:solidFill>
                  <a:schemeClr val="bg2">
                    <a:lumMod val="50000"/>
                  </a:schemeClr>
                </a:solidFill>
              </a:rPr>
              <a:t>EdA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Se busca evitar que los proyectos surjan de actividades paralelas y no planificadas dentro de las áreas en mención.</a:t>
            </a:r>
            <a:endParaRPr lang="es-PE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7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4FD766B-7CA2-471F-BF8A-6E8DA806C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228913"/>
              </p:ext>
            </p:extLst>
          </p:nvPr>
        </p:nvGraphicFramePr>
        <p:xfrm>
          <a:off x="5708342" y="1710325"/>
          <a:ext cx="6225941" cy="484814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968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975">
                  <a:extLst>
                    <a:ext uri="{9D8B030D-6E8A-4147-A177-3AD203B41FA5}">
                      <a16:colId xmlns:a16="http://schemas.microsoft.com/office/drawing/2014/main" val="909673212"/>
                    </a:ext>
                  </a:extLst>
                </a:gridCol>
                <a:gridCol w="1094648">
                  <a:extLst>
                    <a:ext uri="{9D8B030D-6E8A-4147-A177-3AD203B41FA5}">
                      <a16:colId xmlns:a16="http://schemas.microsoft.com/office/drawing/2014/main" val="19033528"/>
                    </a:ext>
                  </a:extLst>
                </a:gridCol>
              </a:tblGrid>
              <a:tr h="303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70C0"/>
                          </a:solidFill>
                          <a:effectLst/>
                        </a:rPr>
                        <a:t>Disciplina</a:t>
                      </a:r>
                      <a:endParaRPr lang="es-PE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Categorías</a:t>
                      </a:r>
                      <a:endParaRPr lang="es-PE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Nacional</a:t>
                      </a:r>
                      <a:endParaRPr lang="es-PE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Teatro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D, E, F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Baile Urbano</a:t>
                      </a:r>
                      <a:endParaRPr lang="es-PE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E, F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Danza Tradicional</a:t>
                      </a:r>
                      <a:endParaRPr lang="es-PE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D, E, F, H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F, H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Canto Solista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D, E, F, G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08621334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Canto grupal</a:t>
                      </a:r>
                      <a:endParaRPr lang="es-PE" sz="14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Ensamble instrumental</a:t>
                      </a:r>
                      <a:endParaRPr lang="es-PE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D, E, F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Creación colectiva</a:t>
                      </a:r>
                      <a:endParaRPr lang="es-PE" sz="14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A, B, C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63873648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Pintura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D, E, F, G, H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Escultura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E, F, H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Fotografía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E, F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 tradicional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E, F, H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Poesía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D, E, F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Historietas interactivas</a:t>
                      </a:r>
                      <a:endParaRPr lang="es-PE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D, E, F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68851754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Corto audiovisual</a:t>
                      </a:r>
                      <a:endParaRPr lang="es-PE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C, F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Construcción y programación de modelos robóticos</a:t>
                      </a:r>
                      <a:endParaRPr lang="es-PE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D, E, F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es-PE" sz="140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4738D6B-E295-4ACF-9A08-CBC03E3F3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52247"/>
              </p:ext>
            </p:extLst>
          </p:nvPr>
        </p:nvGraphicFramePr>
        <p:xfrm>
          <a:off x="2334826" y="3615873"/>
          <a:ext cx="3045041" cy="2580767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416731">
                  <a:extLst>
                    <a:ext uri="{9D8B030D-6E8A-4147-A177-3AD203B41FA5}">
                      <a16:colId xmlns:a16="http://schemas.microsoft.com/office/drawing/2014/main" val="4222553390"/>
                    </a:ext>
                  </a:extLst>
                </a:gridCol>
                <a:gridCol w="1628310">
                  <a:extLst>
                    <a:ext uri="{9D8B030D-6E8A-4147-A177-3AD203B41FA5}">
                      <a16:colId xmlns:a16="http://schemas.microsoft.com/office/drawing/2014/main" val="1577109065"/>
                    </a:ext>
                  </a:extLst>
                </a:gridCol>
              </a:tblGrid>
              <a:tr h="309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Categoría</a:t>
                      </a:r>
                    </a:p>
                  </a:txBody>
                  <a:tcPr marL="28575" marR="28575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Grados</a:t>
                      </a:r>
                    </a:p>
                  </a:txBody>
                  <a:tcPr marL="28575" marR="28575" marT="0" marB="0"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666096"/>
                  </a:ext>
                </a:extLst>
              </a:tr>
              <a:tr h="283905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años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4086516323"/>
                  </a:ext>
                </a:extLst>
              </a:tr>
              <a:tr h="28390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s-PE" sz="14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1° y 2°</a:t>
                      </a:r>
                      <a:endParaRPr lang="es-PE" sz="14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808417386"/>
                  </a:ext>
                </a:extLst>
              </a:tr>
              <a:tr h="28390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s-PE" sz="14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3° y 4°</a:t>
                      </a:r>
                      <a:endParaRPr lang="es-PE" sz="14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111414149"/>
                  </a:ext>
                </a:extLst>
              </a:tr>
              <a:tr h="28390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es-PE" sz="14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5° y 6°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673082977"/>
                  </a:ext>
                </a:extLst>
              </a:tr>
              <a:tr h="28390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s-PE" sz="14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1° y 2°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740507005"/>
                  </a:ext>
                </a:extLst>
              </a:tr>
              <a:tr h="28390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es-PE" sz="14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3°, 4° Y 5°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491401272"/>
                  </a:ext>
                </a:extLst>
              </a:tr>
              <a:tr h="28390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lang="es-PE" sz="14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EBE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472621252"/>
                  </a:ext>
                </a:extLst>
              </a:tr>
              <a:tr h="283905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s-PE" sz="1400" b="0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4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EBA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4271767340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469D0B3E-CD60-46B0-89BC-A26FA2EAD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717" y="1903453"/>
            <a:ext cx="4926842" cy="78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6023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39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altLang="es-P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MT"/>
              </a:rPr>
              <a:t>Comprende a los estudiantes de 5 años del nivel de Educación Inicial de la EBR. Participan en la etapa IE de forma no competitiva. </a:t>
            </a:r>
            <a:endParaRPr kumimoji="0" lang="es-PE" altLang="es-P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BF022F1-A540-42D2-ABB6-B168A04F486E}"/>
              </a:ext>
            </a:extLst>
          </p:cNvPr>
          <p:cNvSpPr txBox="1"/>
          <p:nvPr/>
        </p:nvSpPr>
        <p:spPr>
          <a:xfrm>
            <a:off x="241801" y="1525659"/>
            <a:ext cx="2967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altLang="es-PE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Incorporación de Inicial</a:t>
            </a:r>
            <a:endParaRPr lang="es-PE" altLang="es-PE" b="1" dirty="0">
              <a:solidFill>
                <a:schemeClr val="accent5">
                  <a:lumMod val="75000"/>
                </a:schemeClr>
              </a:solidFill>
              <a:latin typeface="Noto Sans Symbols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078011-F071-4A32-9451-15F7626BE012}"/>
              </a:ext>
            </a:extLst>
          </p:cNvPr>
          <p:cNvSpPr txBox="1"/>
          <p:nvPr/>
        </p:nvSpPr>
        <p:spPr>
          <a:xfrm>
            <a:off x="3037992" y="883975"/>
            <a:ext cx="61160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altLang="es-PE" sz="3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Nuevas categorías y disciplinas </a:t>
            </a:r>
            <a:endParaRPr lang="es-PE" altLang="es-PE" sz="3000" b="1" dirty="0">
              <a:solidFill>
                <a:schemeClr val="accent5">
                  <a:lumMod val="75000"/>
                </a:schemeClr>
              </a:solidFill>
              <a:latin typeface="Noto Sans Symbols"/>
              <a:cs typeface="Arial" panose="020B0604020202020204" pitchFamily="34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DC1BA23C-32F4-4EB2-A11A-C49E1F145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717" y="2798632"/>
            <a:ext cx="4926842" cy="53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6023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39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altLang="es-P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MT"/>
              </a:rPr>
              <a:t>Se incorpora las disciplinas </a:t>
            </a:r>
            <a:r>
              <a:rPr kumimoji="0" lang="es-PE" altLang="es-PE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MT"/>
              </a:rPr>
              <a:t>Creación </a:t>
            </a:r>
            <a:r>
              <a:rPr lang="es-PE" altLang="es-PE" sz="1600" dirty="0">
                <a:solidFill>
                  <a:srgbClr val="0070C0"/>
                </a:solidFill>
                <a:latin typeface="Arial MT"/>
              </a:rPr>
              <a:t>C</a:t>
            </a:r>
            <a:r>
              <a:rPr kumimoji="0" lang="es-PE" altLang="es-PE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MT"/>
              </a:rPr>
              <a:t>olectiva y Canto Grupal </a:t>
            </a:r>
            <a:r>
              <a:rPr kumimoji="0" lang="es-PE" altLang="es-P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MT"/>
              </a:rPr>
              <a:t>para las categorías A, B y C.</a:t>
            </a:r>
            <a:endParaRPr kumimoji="0" lang="es-PE" altLang="es-P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FB51836-9C66-4174-82E3-6F109400B5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717" y="4134397"/>
            <a:ext cx="1893904" cy="154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70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CD3ECBA-A4CC-471E-B2A0-942CD3DFF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828948"/>
              </p:ext>
            </p:extLst>
          </p:nvPr>
        </p:nvGraphicFramePr>
        <p:xfrm>
          <a:off x="3293609" y="1944209"/>
          <a:ext cx="8177735" cy="440332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222658">
                  <a:extLst>
                    <a:ext uri="{9D8B030D-6E8A-4147-A177-3AD203B41FA5}">
                      <a16:colId xmlns:a16="http://schemas.microsoft.com/office/drawing/2014/main" val="570806504"/>
                    </a:ext>
                  </a:extLst>
                </a:gridCol>
                <a:gridCol w="2692211">
                  <a:extLst>
                    <a:ext uri="{9D8B030D-6E8A-4147-A177-3AD203B41FA5}">
                      <a16:colId xmlns:a16="http://schemas.microsoft.com/office/drawing/2014/main" val="3626173254"/>
                    </a:ext>
                  </a:extLst>
                </a:gridCol>
                <a:gridCol w="3262866">
                  <a:extLst>
                    <a:ext uri="{9D8B030D-6E8A-4147-A177-3AD203B41FA5}">
                      <a16:colId xmlns:a16="http://schemas.microsoft.com/office/drawing/2014/main" val="613985744"/>
                    </a:ext>
                  </a:extLst>
                </a:gridCol>
              </a:tblGrid>
              <a:tr h="6775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Etapas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Inscripción de participantes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Ejecución de la etapa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4414732"/>
                  </a:ext>
                </a:extLst>
              </a:tr>
              <a:tr h="896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 IE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Desde el inicio del año escolar </a:t>
                      </a:r>
                    </a:p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al 31 de mayo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040743"/>
                  </a:ext>
                </a:extLst>
              </a:tr>
              <a:tr h="9496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 UGEL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Hasta el 19 de junio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Del 25 de junio hasta el 05 de julio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6691228"/>
                  </a:ext>
                </a:extLst>
              </a:tr>
              <a:tr h="931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 DRE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 de julio hasta el 12 de julio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Del 15 al 20 de julio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3244493"/>
                  </a:ext>
                </a:extLst>
              </a:tr>
              <a:tr h="948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 nacional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de julio hasta el 07 de agosto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Del 23 al 30 de setiembre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903667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9D8177F6-168E-4BCF-918E-A9D147A45EC8}"/>
              </a:ext>
            </a:extLst>
          </p:cNvPr>
          <p:cNvSpPr txBox="1"/>
          <p:nvPr/>
        </p:nvSpPr>
        <p:spPr>
          <a:xfrm>
            <a:off x="2871725" y="1140880"/>
            <a:ext cx="64485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altLang="es-PE" sz="2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Cronograma de desarrollo de los JFEN</a:t>
            </a:r>
            <a:endParaRPr lang="es-PE" altLang="es-PE" sz="2600" b="1" dirty="0">
              <a:solidFill>
                <a:schemeClr val="accent5">
                  <a:lumMod val="75000"/>
                </a:schemeClr>
              </a:solidFill>
              <a:latin typeface="Noto Sans Symbols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25782F5-E5D2-4532-BC45-D1DBD51AA3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582" y="3275411"/>
            <a:ext cx="1893904" cy="154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0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518529E-D497-40F0-9B8F-810C60719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174711"/>
              </p:ext>
            </p:extLst>
          </p:nvPr>
        </p:nvGraphicFramePr>
        <p:xfrm>
          <a:off x="564917" y="2024056"/>
          <a:ext cx="11062165" cy="46179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63883">
                  <a:extLst>
                    <a:ext uri="{9D8B030D-6E8A-4147-A177-3AD203B41FA5}">
                      <a16:colId xmlns:a16="http://schemas.microsoft.com/office/drawing/2014/main" val="1895595676"/>
                    </a:ext>
                  </a:extLst>
                </a:gridCol>
                <a:gridCol w="2112885">
                  <a:extLst>
                    <a:ext uri="{9D8B030D-6E8A-4147-A177-3AD203B41FA5}">
                      <a16:colId xmlns:a16="http://schemas.microsoft.com/office/drawing/2014/main" val="2157624607"/>
                    </a:ext>
                  </a:extLst>
                </a:gridCol>
                <a:gridCol w="5504156">
                  <a:extLst>
                    <a:ext uri="{9D8B030D-6E8A-4147-A177-3AD203B41FA5}">
                      <a16:colId xmlns:a16="http://schemas.microsoft.com/office/drawing/2014/main" val="1188656489"/>
                    </a:ext>
                  </a:extLst>
                </a:gridCol>
                <a:gridCol w="1154097">
                  <a:extLst>
                    <a:ext uri="{9D8B030D-6E8A-4147-A177-3AD203B41FA5}">
                      <a16:colId xmlns:a16="http://schemas.microsoft.com/office/drawing/2014/main" val="139366068"/>
                    </a:ext>
                  </a:extLst>
                </a:gridCol>
                <a:gridCol w="1027144">
                  <a:extLst>
                    <a:ext uri="{9D8B030D-6E8A-4147-A177-3AD203B41FA5}">
                      <a16:colId xmlns:a16="http://schemas.microsoft.com/office/drawing/2014/main" val="2390211865"/>
                    </a:ext>
                  </a:extLst>
                </a:gridCol>
              </a:tblGrid>
              <a:tr h="645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dirty="0">
                          <a:effectLst/>
                        </a:rPr>
                        <a:t>Niveles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dirty="0">
                          <a:effectLst/>
                        </a:rPr>
                        <a:t>Tipos de Proyectos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dirty="0">
                          <a:effectLst/>
                        </a:rPr>
                        <a:t>Competencias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dirty="0">
                          <a:effectLst/>
                        </a:rPr>
                        <a:t>Estudiantes Expositores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dirty="0">
                          <a:effectLst/>
                        </a:rPr>
                        <a:t>Docente Asesor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5903635"/>
                  </a:ext>
                </a:extLst>
              </a:tr>
              <a:tr h="7735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>
                          <a:effectLst/>
                        </a:rPr>
                        <a:t>NIVEL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>
                          <a:effectLst/>
                        </a:rPr>
                        <a:t>PRIMARIA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PE" sz="1600" dirty="0">
                          <a:effectLst/>
                        </a:rPr>
                        <a:t>Indagación social</a:t>
                      </a:r>
                      <a:endParaRPr lang="es-PE" sz="16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PE" sz="1600" dirty="0">
                          <a:effectLst/>
                        </a:rPr>
                        <a:t>Construye interpretaciones históricas.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PE" sz="1600" dirty="0">
                          <a:effectLst/>
                        </a:rPr>
                        <a:t>Gestiona responsablemente el espacio y el ambiente</a:t>
                      </a:r>
                      <a:endParaRPr lang="es-PE" sz="16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 dirty="0">
                          <a:effectLst/>
                        </a:rPr>
                        <a:t>2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 dirty="0">
                          <a:effectLst/>
                        </a:rPr>
                        <a:t>1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255804"/>
                  </a:ext>
                </a:extLst>
              </a:tr>
              <a:tr h="9642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PE" sz="1600" dirty="0">
                          <a:effectLst/>
                        </a:rPr>
                        <a:t>Indagación en Ciencia y tecnología</a:t>
                      </a:r>
                      <a:endParaRPr lang="es-PE" sz="16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PE" sz="1600" dirty="0">
                          <a:effectLst/>
                        </a:rPr>
                        <a:t>Indagación científica (indagación de tipo descriptiva y experimental)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PE" sz="1600" dirty="0">
                          <a:effectLst/>
                        </a:rPr>
                        <a:t>Alternativa de solución tecnológica</a:t>
                      </a:r>
                      <a:endParaRPr lang="es-PE" sz="16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>
                          <a:effectLst/>
                        </a:rPr>
                        <a:t>2</a:t>
                      </a:r>
                      <a:endParaRPr lang="es-P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es-PE" sz="1600" dirty="0">
                          <a:effectLst/>
                        </a:rPr>
                        <a:t>1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1983282"/>
                  </a:ext>
                </a:extLst>
              </a:tr>
              <a:tr h="96422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NIVEL SECUNDARIA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Ciencias sociales</a:t>
                      </a: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PE" sz="1600" dirty="0">
                          <a:effectLst/>
                        </a:rPr>
                        <a:t>Construye interpretaciones históricas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PE" sz="1600" dirty="0">
                          <a:effectLst/>
                        </a:rPr>
                        <a:t>Gestiona responsablemente los recursos económicos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PE" sz="1600" dirty="0">
                          <a:effectLst/>
                        </a:rPr>
                        <a:t>Gestiona responsablemente el espacio y el ambiente</a:t>
                      </a:r>
                      <a:endParaRPr lang="es-PE" sz="16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 dirty="0">
                          <a:effectLst/>
                        </a:rPr>
                        <a:t>1 o 2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 dirty="0">
                          <a:effectLst/>
                        </a:rPr>
                        <a:t>1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val="463549381"/>
                  </a:ext>
                </a:extLst>
              </a:tr>
              <a:tr h="75759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P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Ciencia y tecnología</a:t>
                      </a: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PE" sz="1600" dirty="0">
                          <a:effectLst/>
                        </a:rPr>
                        <a:t>Indagación científica (indagación de tipo descriptiva y experimental)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es-PE" sz="1600" dirty="0">
                          <a:effectLst/>
                        </a:rPr>
                        <a:t>Diseña y construye soluciones tecnológicas para resolver problemas de su entorno.</a:t>
                      </a:r>
                      <a:endParaRPr lang="es-PE" sz="16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 dirty="0">
                          <a:effectLst/>
                        </a:rPr>
                        <a:t>1 o 2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600" dirty="0">
                          <a:effectLst/>
                        </a:rPr>
                        <a:t>1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val="3264031936"/>
                  </a:ext>
                </a:extLst>
              </a:tr>
            </a:tbl>
          </a:graphicData>
        </a:graphic>
      </p:graphicFrame>
      <p:sp>
        <p:nvSpPr>
          <p:cNvPr id="80" name="CuadroTexto 79">
            <a:extLst>
              <a:ext uri="{FF2B5EF4-FFF2-40B4-BE49-F238E27FC236}">
                <a16:creationId xmlns:a16="http://schemas.microsoft.com/office/drawing/2014/main" id="{C9D0C906-BABF-4D1C-90FF-E8F7D7D57EA7}"/>
              </a:ext>
            </a:extLst>
          </p:cNvPr>
          <p:cNvSpPr txBox="1"/>
          <p:nvPr/>
        </p:nvSpPr>
        <p:spPr>
          <a:xfrm>
            <a:off x="3255620" y="987519"/>
            <a:ext cx="53299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altLang="es-PE" sz="2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Organización de la competencia</a:t>
            </a:r>
            <a:endParaRPr lang="es-PE" altLang="es-PE" sz="2600" b="1" dirty="0">
              <a:solidFill>
                <a:schemeClr val="accent5">
                  <a:lumMod val="75000"/>
                </a:schemeClr>
              </a:solidFill>
              <a:latin typeface="Noto Sans Symbols"/>
              <a:cs typeface="Arial" panose="020B0604020202020204" pitchFamily="34" charset="0"/>
            </a:endParaRPr>
          </a:p>
        </p:txBody>
      </p:sp>
      <p:pic>
        <p:nvPicPr>
          <p:cNvPr id="82" name="Imagen 81">
            <a:extLst>
              <a:ext uri="{FF2B5EF4-FFF2-40B4-BE49-F238E27FC236}">
                <a16:creationId xmlns:a16="http://schemas.microsoft.com/office/drawing/2014/main" id="{3CDFB849-AAA1-4E88-863E-CA00AFAA1A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72" y="769580"/>
            <a:ext cx="1697523" cy="12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3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CD3ECBA-A4CC-471E-B2A0-942CD3DFF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5728"/>
              </p:ext>
            </p:extLst>
          </p:nvPr>
        </p:nvGraphicFramePr>
        <p:xfrm>
          <a:off x="3203633" y="1899822"/>
          <a:ext cx="7972952" cy="432239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166999">
                  <a:extLst>
                    <a:ext uri="{9D8B030D-6E8A-4147-A177-3AD203B41FA5}">
                      <a16:colId xmlns:a16="http://schemas.microsoft.com/office/drawing/2014/main" val="570806504"/>
                    </a:ext>
                  </a:extLst>
                </a:gridCol>
                <a:gridCol w="2624794">
                  <a:extLst>
                    <a:ext uri="{9D8B030D-6E8A-4147-A177-3AD203B41FA5}">
                      <a16:colId xmlns:a16="http://schemas.microsoft.com/office/drawing/2014/main" val="3626173254"/>
                    </a:ext>
                  </a:extLst>
                </a:gridCol>
                <a:gridCol w="3181159">
                  <a:extLst>
                    <a:ext uri="{9D8B030D-6E8A-4147-A177-3AD203B41FA5}">
                      <a16:colId xmlns:a16="http://schemas.microsoft.com/office/drawing/2014/main" val="613985744"/>
                    </a:ext>
                  </a:extLst>
                </a:gridCol>
              </a:tblGrid>
              <a:tr h="665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Etapas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Inscripción de participantes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Ejecución de la etapa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4414732"/>
                  </a:ext>
                </a:extLst>
              </a:tr>
              <a:tr h="879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 IE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Desde el inicio del año escolar </a:t>
                      </a:r>
                    </a:p>
                    <a:p>
                      <a:pPr algn="ctr" rtl="0" fontAlgn="ctr"/>
                      <a:r>
                        <a:rPr lang="es-E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30 de agosto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040743"/>
                  </a:ext>
                </a:extLst>
              </a:tr>
              <a:tr h="932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 UGEL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02 al 11 de setiembre</a:t>
                      </a:r>
                    </a:p>
                  </a:txBody>
                  <a:tcPr marL="73025" marR="73025" marT="9525" marB="952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16 al 20 de setiembre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669122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 DRE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23 de setiembre hasta el 02 de octubre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07 al 11 de octubre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3244493"/>
                  </a:ext>
                </a:extLst>
              </a:tr>
              <a:tr h="931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 nacional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14 al 18 de octubre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11 al 15 de noviembre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903667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9D8177F6-168E-4BCF-918E-A9D147A45EC8}"/>
              </a:ext>
            </a:extLst>
          </p:cNvPr>
          <p:cNvSpPr txBox="1"/>
          <p:nvPr/>
        </p:nvSpPr>
        <p:spPr>
          <a:xfrm>
            <a:off x="2831775" y="1118687"/>
            <a:ext cx="652844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altLang="es-PE" sz="2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Cronograma de desarrollo de EUREKA</a:t>
            </a:r>
            <a:endParaRPr lang="es-PE" altLang="es-PE" sz="2600" b="1" dirty="0">
              <a:solidFill>
                <a:schemeClr val="accent5">
                  <a:lumMod val="75000"/>
                </a:schemeClr>
              </a:solidFill>
              <a:latin typeface="Noto Sans Symbols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EE6ACB7-CC67-450E-A2D4-EB6A279999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415" y="3060892"/>
            <a:ext cx="2706690" cy="200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81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DFA5A43-2455-4172-A552-2F6AC692A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18202"/>
              </p:ext>
            </p:extLst>
          </p:nvPr>
        </p:nvGraphicFramePr>
        <p:xfrm>
          <a:off x="3212416" y="2199586"/>
          <a:ext cx="8048532" cy="145711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045274">
                  <a:extLst>
                    <a:ext uri="{9D8B030D-6E8A-4147-A177-3AD203B41FA5}">
                      <a16:colId xmlns:a16="http://schemas.microsoft.com/office/drawing/2014/main" val="911593904"/>
                    </a:ext>
                  </a:extLst>
                </a:gridCol>
                <a:gridCol w="2046221">
                  <a:extLst>
                    <a:ext uri="{9D8B030D-6E8A-4147-A177-3AD203B41FA5}">
                      <a16:colId xmlns:a16="http://schemas.microsoft.com/office/drawing/2014/main" val="2059054802"/>
                    </a:ext>
                  </a:extLst>
                </a:gridCol>
                <a:gridCol w="2046221">
                  <a:extLst>
                    <a:ext uri="{9D8B030D-6E8A-4147-A177-3AD203B41FA5}">
                      <a16:colId xmlns:a16="http://schemas.microsoft.com/office/drawing/2014/main" val="519988469"/>
                    </a:ext>
                  </a:extLst>
                </a:gridCol>
                <a:gridCol w="1910816">
                  <a:extLst>
                    <a:ext uri="{9D8B030D-6E8A-4147-A177-3AD203B41FA5}">
                      <a16:colId xmlns:a16="http://schemas.microsoft.com/office/drawing/2014/main" val="2940791063"/>
                    </a:ext>
                  </a:extLst>
                </a:gridCol>
              </a:tblGrid>
              <a:tr h="55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GÉNEROS LITERARIOS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 err="1">
                          <a:effectLst/>
                        </a:rPr>
                        <a:t>N°</a:t>
                      </a:r>
                      <a:r>
                        <a:rPr lang="es-PE" sz="1400" dirty="0">
                          <a:effectLst/>
                        </a:rPr>
                        <a:t> DE ESTUDIANTES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DOCENTE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ASESOR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TOTAL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5180937"/>
                  </a:ext>
                </a:extLst>
              </a:tr>
              <a:tr h="449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Narrativa oral en lengua originaria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2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9246802"/>
                  </a:ext>
                </a:extLst>
              </a:tr>
              <a:tr h="449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Fábula en lengua originaria o castellana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1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2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5273696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23B3ED8-54F0-4FCB-A596-83C7BEE4B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461535"/>
              </p:ext>
            </p:extLst>
          </p:nvPr>
        </p:nvGraphicFramePr>
        <p:xfrm>
          <a:off x="3212416" y="5177790"/>
          <a:ext cx="8048532" cy="99453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011425">
                  <a:extLst>
                    <a:ext uri="{9D8B030D-6E8A-4147-A177-3AD203B41FA5}">
                      <a16:colId xmlns:a16="http://schemas.microsoft.com/office/drawing/2014/main" val="1018818271"/>
                    </a:ext>
                  </a:extLst>
                </a:gridCol>
                <a:gridCol w="2012369">
                  <a:extLst>
                    <a:ext uri="{9D8B030D-6E8A-4147-A177-3AD203B41FA5}">
                      <a16:colId xmlns:a16="http://schemas.microsoft.com/office/drawing/2014/main" val="3504302263"/>
                    </a:ext>
                  </a:extLst>
                </a:gridCol>
                <a:gridCol w="2012369">
                  <a:extLst>
                    <a:ext uri="{9D8B030D-6E8A-4147-A177-3AD203B41FA5}">
                      <a16:colId xmlns:a16="http://schemas.microsoft.com/office/drawing/2014/main" val="3753281403"/>
                    </a:ext>
                  </a:extLst>
                </a:gridCol>
                <a:gridCol w="2012369">
                  <a:extLst>
                    <a:ext uri="{9D8B030D-6E8A-4147-A177-3AD203B41FA5}">
                      <a16:colId xmlns:a16="http://schemas.microsoft.com/office/drawing/2014/main" val="1022137310"/>
                    </a:ext>
                  </a:extLst>
                </a:gridCol>
              </a:tblGrid>
              <a:tr h="283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GÉNERO </a:t>
                      </a:r>
                      <a:r>
                        <a:rPr lang="es-PE" sz="1400" b="1" kern="1200" dirty="0">
                          <a:solidFill>
                            <a:schemeClr val="lt1"/>
                          </a:solidFill>
                          <a:effectLst/>
                        </a:rPr>
                        <a:t>LITERARIO</a:t>
                      </a:r>
                      <a:endParaRPr lang="es-PE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 err="1">
                          <a:effectLst/>
                        </a:rPr>
                        <a:t>N°</a:t>
                      </a:r>
                      <a:r>
                        <a:rPr lang="es-PE" sz="1400" dirty="0">
                          <a:effectLst/>
                        </a:rPr>
                        <a:t> DE ESTUDIANTES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DOCENTE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ASESOR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TOTAL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7962324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Cuentos en lengua originaria o castellana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2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336628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EFE177C-C4B0-4523-A8BB-56E3518EC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356" y="1229343"/>
            <a:ext cx="2143472" cy="44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24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Categoría A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C7D5FA8-3FB6-462D-8FB8-026DF8EAC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85" y="4457607"/>
            <a:ext cx="7917620" cy="56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600" b="0" i="0" u="none" strike="noStrike" cap="none" normalizeH="0" baseline="0" dirty="0" bmk="_Hlk158116027">
                <a:ln>
                  <a:noFill/>
                </a:ln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Comprende a los estudiantes del primer y segundo grado de </a:t>
            </a:r>
            <a:r>
              <a:rPr kumimoji="0" lang="es-PE" altLang="es-PE" sz="1600" b="0" i="0" u="none" strike="noStrike" cap="none" normalizeH="0" baseline="0" dirty="0" bmk="_Hlk158116027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Educación Secundaria de la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600" b="0" i="0" u="none" strike="noStrike" cap="none" normalizeH="0" baseline="0" dirty="0" bmk="_Hlk158116027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EBR y primer grado de ciclo avanzado de EBA</a:t>
            </a:r>
            <a:endParaRPr kumimoji="0" lang="es-PE" altLang="es-P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787C8A0-049C-4CEC-8E26-940AA054F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0628" y="1680210"/>
            <a:ext cx="7432898" cy="31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600" b="0" i="0" u="none" strike="noStrike" cap="none" normalizeH="0" baseline="0" dirty="0" bmk="_Hlk158115726">
                <a:ln>
                  <a:noFill/>
                </a:ln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Comprende a los estudiantes de quinto y sexto grado de Educación Primaria de </a:t>
            </a:r>
            <a:r>
              <a:rPr kumimoji="0" lang="es-PE" altLang="es-PE" sz="1600" b="0" i="0" u="none" strike="noStrike" cap="none" normalizeH="0" baseline="0" dirty="0" bmk="_Hlk158115726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la EBR</a:t>
            </a:r>
            <a:endParaRPr kumimoji="0" lang="es-PE" altLang="es-P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56BCAC63-7397-4DEF-B50D-EEBBF1BB4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356" y="4092823"/>
            <a:ext cx="2143472" cy="44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24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Categoría B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66001F1-2E06-4F9C-8517-C258C1EBF7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747" y="2675722"/>
            <a:ext cx="2345609" cy="196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69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DFA5A43-2455-4172-A552-2F6AC692A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133770"/>
              </p:ext>
            </p:extLst>
          </p:nvPr>
        </p:nvGraphicFramePr>
        <p:xfrm>
          <a:off x="3266546" y="2196655"/>
          <a:ext cx="8048532" cy="123234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045274">
                  <a:extLst>
                    <a:ext uri="{9D8B030D-6E8A-4147-A177-3AD203B41FA5}">
                      <a16:colId xmlns:a16="http://schemas.microsoft.com/office/drawing/2014/main" val="911593904"/>
                    </a:ext>
                  </a:extLst>
                </a:gridCol>
                <a:gridCol w="2046221">
                  <a:extLst>
                    <a:ext uri="{9D8B030D-6E8A-4147-A177-3AD203B41FA5}">
                      <a16:colId xmlns:a16="http://schemas.microsoft.com/office/drawing/2014/main" val="2059054802"/>
                    </a:ext>
                  </a:extLst>
                </a:gridCol>
                <a:gridCol w="2046221">
                  <a:extLst>
                    <a:ext uri="{9D8B030D-6E8A-4147-A177-3AD203B41FA5}">
                      <a16:colId xmlns:a16="http://schemas.microsoft.com/office/drawing/2014/main" val="519988469"/>
                    </a:ext>
                  </a:extLst>
                </a:gridCol>
                <a:gridCol w="1910816">
                  <a:extLst>
                    <a:ext uri="{9D8B030D-6E8A-4147-A177-3AD203B41FA5}">
                      <a16:colId xmlns:a16="http://schemas.microsoft.com/office/drawing/2014/main" val="2940791063"/>
                    </a:ext>
                  </a:extLst>
                </a:gridCol>
              </a:tblGrid>
              <a:tr h="55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GÉNEROS LITERARIOS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 err="1">
                          <a:effectLst/>
                        </a:rPr>
                        <a:t>N°</a:t>
                      </a:r>
                      <a:r>
                        <a:rPr lang="es-PE" sz="1400" dirty="0">
                          <a:effectLst/>
                        </a:rPr>
                        <a:t> DE ESTUDIANTES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DOCENTE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ASESOR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TOTAL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5180937"/>
                  </a:ext>
                </a:extLst>
              </a:tr>
              <a:tr h="449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Ensayo escrito en lengua originaria o castellana – EBR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1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2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924680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23B3ED8-54F0-4FCB-A596-83C7BEE4B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534279"/>
              </p:ext>
            </p:extLst>
          </p:nvPr>
        </p:nvGraphicFramePr>
        <p:xfrm>
          <a:off x="3266546" y="4892340"/>
          <a:ext cx="8048532" cy="122282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011425">
                  <a:extLst>
                    <a:ext uri="{9D8B030D-6E8A-4147-A177-3AD203B41FA5}">
                      <a16:colId xmlns:a16="http://schemas.microsoft.com/office/drawing/2014/main" val="1018818271"/>
                    </a:ext>
                  </a:extLst>
                </a:gridCol>
                <a:gridCol w="2012369">
                  <a:extLst>
                    <a:ext uri="{9D8B030D-6E8A-4147-A177-3AD203B41FA5}">
                      <a16:colId xmlns:a16="http://schemas.microsoft.com/office/drawing/2014/main" val="3504302263"/>
                    </a:ext>
                  </a:extLst>
                </a:gridCol>
                <a:gridCol w="2012369">
                  <a:extLst>
                    <a:ext uri="{9D8B030D-6E8A-4147-A177-3AD203B41FA5}">
                      <a16:colId xmlns:a16="http://schemas.microsoft.com/office/drawing/2014/main" val="3753281403"/>
                    </a:ext>
                  </a:extLst>
                </a:gridCol>
                <a:gridCol w="2012369">
                  <a:extLst>
                    <a:ext uri="{9D8B030D-6E8A-4147-A177-3AD203B41FA5}">
                      <a16:colId xmlns:a16="http://schemas.microsoft.com/office/drawing/2014/main" val="1022137310"/>
                    </a:ext>
                  </a:extLst>
                </a:gridCol>
              </a:tblGrid>
              <a:tr h="283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GÉNERO </a:t>
                      </a:r>
                      <a:r>
                        <a:rPr lang="es-PE" sz="1400" b="1" kern="1200" dirty="0">
                          <a:solidFill>
                            <a:schemeClr val="lt1"/>
                          </a:solidFill>
                          <a:effectLst/>
                        </a:rPr>
                        <a:t>LITERARIO</a:t>
                      </a:r>
                      <a:endParaRPr lang="es-PE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 err="1">
                          <a:effectLst/>
                        </a:rPr>
                        <a:t>N°</a:t>
                      </a:r>
                      <a:r>
                        <a:rPr lang="es-PE" sz="1400" dirty="0">
                          <a:effectLst/>
                        </a:rPr>
                        <a:t> DE ESTUDIANTES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DOCENTE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ASESOR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TOTAL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7962324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Ensayo escrito en lengua originaria o castellana – EBA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2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336628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EFE177C-C4B0-4523-A8BB-56E3518EC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486" y="1226412"/>
            <a:ext cx="2143472" cy="44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24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Categoría C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C7D5FA8-3FB6-462D-8FB8-026DF8EAC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758" y="4218902"/>
            <a:ext cx="7917620" cy="31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600" b="0" i="0" u="none" strike="noStrike" cap="none" normalizeH="0" baseline="0" dirty="0" bmk="_Hlk158116027">
                <a:ln>
                  <a:noFill/>
                </a:ln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Comprende a los estudiantes de segundo, tercero y cuarto grado del ciclo avanzado de EBA 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787C8A0-049C-4CEC-8E26-940AA054F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758" y="1677279"/>
            <a:ext cx="8295906" cy="31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600" b="0" i="0" u="none" strike="noStrike" cap="none" normalizeH="0" baseline="0" dirty="0" bmk="_Hlk158115726">
                <a:ln>
                  <a:noFill/>
                </a:ln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Comprende a los estudiantes del tercer, cuarto y quinto grado de  Educación Secundaria de la EBR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56BCAC63-7397-4DEF-B50D-EEBBF1BB4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486" y="3807373"/>
            <a:ext cx="2143472" cy="44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24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Categoría D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9200D75-A25E-447F-BDDA-1196964E87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747" y="2675722"/>
            <a:ext cx="2345609" cy="196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84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CD3ECBA-A4CC-471E-B2A0-942CD3DFF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482479"/>
              </p:ext>
            </p:extLst>
          </p:nvPr>
        </p:nvGraphicFramePr>
        <p:xfrm>
          <a:off x="3398941" y="1846557"/>
          <a:ext cx="7972952" cy="432239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166999">
                  <a:extLst>
                    <a:ext uri="{9D8B030D-6E8A-4147-A177-3AD203B41FA5}">
                      <a16:colId xmlns:a16="http://schemas.microsoft.com/office/drawing/2014/main" val="570806504"/>
                    </a:ext>
                  </a:extLst>
                </a:gridCol>
                <a:gridCol w="2624794">
                  <a:extLst>
                    <a:ext uri="{9D8B030D-6E8A-4147-A177-3AD203B41FA5}">
                      <a16:colId xmlns:a16="http://schemas.microsoft.com/office/drawing/2014/main" val="3626173254"/>
                    </a:ext>
                  </a:extLst>
                </a:gridCol>
                <a:gridCol w="3181159">
                  <a:extLst>
                    <a:ext uri="{9D8B030D-6E8A-4147-A177-3AD203B41FA5}">
                      <a16:colId xmlns:a16="http://schemas.microsoft.com/office/drawing/2014/main" val="613985744"/>
                    </a:ext>
                  </a:extLst>
                </a:gridCol>
              </a:tblGrid>
              <a:tr h="665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Etapas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Inscripción de participantes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Ejecución de la etapa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4414732"/>
                  </a:ext>
                </a:extLst>
              </a:tr>
              <a:tr h="879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 IE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---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Desde el inicio del año escolar </a:t>
                      </a:r>
                    </a:p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al 31 de mayo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040743"/>
                  </a:ext>
                </a:extLst>
              </a:tr>
              <a:tr h="932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 UGEL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hasta el 05 de junio</a:t>
                      </a:r>
                      <a:endParaRPr lang="es-E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10 al 14 de junio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669122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 DRE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21 hasta el 26 de junio</a:t>
                      </a:r>
                      <a:endParaRPr lang="es-E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01 al 05 de julio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3244493"/>
                  </a:ext>
                </a:extLst>
              </a:tr>
              <a:tr h="931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 nacional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08 hasta el  18 de julio  </a:t>
                      </a:r>
                      <a:endParaRPr lang="es-E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025" marR="73025" marT="9525" marB="9525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20 al 23 de agosto</a:t>
                      </a:r>
                    </a:p>
                  </a:txBody>
                  <a:tcPr marL="73025" marR="73025" marT="9525" marB="9525" anchor="ctr"/>
                </a:tc>
                <a:extLst>
                  <a:ext uri="{0D108BD9-81ED-4DB2-BD59-A6C34878D82A}">
                    <a16:rowId xmlns:a16="http://schemas.microsoft.com/office/drawing/2014/main" val="370903667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9D8177F6-168E-4BCF-918E-A9D147A45EC8}"/>
              </a:ext>
            </a:extLst>
          </p:cNvPr>
          <p:cNvSpPr txBox="1"/>
          <p:nvPr/>
        </p:nvSpPr>
        <p:spPr>
          <a:xfrm>
            <a:off x="2948733" y="1045987"/>
            <a:ext cx="70091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altLang="es-PE" sz="3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Cronograma de desarrollo de PNJMA</a:t>
            </a:r>
            <a:endParaRPr lang="es-PE" altLang="es-PE" sz="3000" b="1" dirty="0">
              <a:solidFill>
                <a:schemeClr val="accent5">
                  <a:lumMod val="75000"/>
                </a:schemeClr>
              </a:solidFill>
              <a:latin typeface="Noto Sans Symbols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115D782-A99D-4F95-BFDD-7020B9150D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021" y="2740980"/>
            <a:ext cx="2345609" cy="196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4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0A47D7C-18D0-458D-A723-5F4A58754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823974"/>
              </p:ext>
            </p:extLst>
          </p:nvPr>
        </p:nvGraphicFramePr>
        <p:xfrm>
          <a:off x="2991775" y="2032986"/>
          <a:ext cx="8788892" cy="4017524"/>
        </p:xfrm>
        <a:graphic>
          <a:graphicData uri="http://schemas.openxmlformats.org/drawingml/2006/table">
            <a:tbl>
              <a:tblPr/>
              <a:tblGrid>
                <a:gridCol w="1519855">
                  <a:extLst>
                    <a:ext uri="{9D8B030D-6E8A-4147-A177-3AD203B41FA5}">
                      <a16:colId xmlns:a16="http://schemas.microsoft.com/office/drawing/2014/main" val="3559056842"/>
                    </a:ext>
                  </a:extLst>
                </a:gridCol>
                <a:gridCol w="900655">
                  <a:extLst>
                    <a:ext uri="{9D8B030D-6E8A-4147-A177-3AD203B41FA5}">
                      <a16:colId xmlns:a16="http://schemas.microsoft.com/office/drawing/2014/main" val="2886348296"/>
                    </a:ext>
                  </a:extLst>
                </a:gridCol>
                <a:gridCol w="1381004">
                  <a:extLst>
                    <a:ext uri="{9D8B030D-6E8A-4147-A177-3AD203B41FA5}">
                      <a16:colId xmlns:a16="http://schemas.microsoft.com/office/drawing/2014/main" val="2040450891"/>
                    </a:ext>
                  </a:extLst>
                </a:gridCol>
                <a:gridCol w="1384758">
                  <a:extLst>
                    <a:ext uri="{9D8B030D-6E8A-4147-A177-3AD203B41FA5}">
                      <a16:colId xmlns:a16="http://schemas.microsoft.com/office/drawing/2014/main" val="2656819137"/>
                    </a:ext>
                  </a:extLst>
                </a:gridCol>
                <a:gridCol w="900655">
                  <a:extLst>
                    <a:ext uri="{9D8B030D-6E8A-4147-A177-3AD203B41FA5}">
                      <a16:colId xmlns:a16="http://schemas.microsoft.com/office/drawing/2014/main" val="2430035477"/>
                    </a:ext>
                  </a:extLst>
                </a:gridCol>
                <a:gridCol w="900655">
                  <a:extLst>
                    <a:ext uri="{9D8B030D-6E8A-4147-A177-3AD203B41FA5}">
                      <a16:colId xmlns:a16="http://schemas.microsoft.com/office/drawing/2014/main" val="2220126769"/>
                    </a:ext>
                  </a:extLst>
                </a:gridCol>
                <a:gridCol w="900655">
                  <a:extLst>
                    <a:ext uri="{9D8B030D-6E8A-4147-A177-3AD203B41FA5}">
                      <a16:colId xmlns:a16="http://schemas.microsoft.com/office/drawing/2014/main" val="3296151644"/>
                    </a:ext>
                  </a:extLst>
                </a:gridCol>
                <a:gridCol w="900655">
                  <a:extLst>
                    <a:ext uri="{9D8B030D-6E8A-4147-A177-3AD203B41FA5}">
                      <a16:colId xmlns:a16="http://schemas.microsoft.com/office/drawing/2014/main" val="2269833942"/>
                    </a:ext>
                  </a:extLst>
                </a:gridCol>
              </a:tblGrid>
              <a:tr h="5136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CATEGORÍA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DE GESTION EDUCATIVA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ETAPAS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51207"/>
                  </a:ext>
                </a:extLst>
              </a:tr>
              <a:tr h="44518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679073"/>
                  </a:ext>
                </a:extLst>
              </a:tr>
              <a:tr h="472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1er y 2do grado de secundaria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1º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 MT"/>
                        </a:rPr>
                        <a:t>Alfa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Pública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880121"/>
                  </a:ext>
                </a:extLst>
              </a:tr>
              <a:tr h="58351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 MT"/>
                        </a:rPr>
                        <a:t>Beta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Privada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962115"/>
                  </a:ext>
                </a:extLst>
              </a:tr>
              <a:tr h="472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3er y 4to grado de secundaria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2º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 MT"/>
                        </a:rPr>
                        <a:t>Alfa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Pública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147376"/>
                  </a:ext>
                </a:extLst>
              </a:tr>
              <a:tr h="58351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 MT"/>
                        </a:rPr>
                        <a:t>Beta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Privada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07432"/>
                  </a:ext>
                </a:extLst>
              </a:tr>
              <a:tr h="472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5to grado de secundaria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3º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 MT"/>
                        </a:rPr>
                        <a:t>Alfa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Pública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848147"/>
                  </a:ext>
                </a:extLst>
              </a:tr>
              <a:tr h="4729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Arial MT"/>
                        </a:rPr>
                        <a:t>Beta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Privada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58831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123CCB2B-745E-4C37-B8AB-3F42D42EEB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92"/>
          <a:stretch/>
        </p:blipFill>
        <p:spPr>
          <a:xfrm>
            <a:off x="331434" y="2336948"/>
            <a:ext cx="2087207" cy="296745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CB3F9D3-462B-41E2-991B-961659925269}"/>
              </a:ext>
            </a:extLst>
          </p:cNvPr>
          <p:cNvSpPr txBox="1"/>
          <p:nvPr/>
        </p:nvSpPr>
        <p:spPr>
          <a:xfrm>
            <a:off x="3431018" y="1185269"/>
            <a:ext cx="53299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altLang="es-PE" sz="26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Organización de la competencia</a:t>
            </a:r>
            <a:endParaRPr lang="es-PE" altLang="es-PE" sz="2600" b="1" dirty="0">
              <a:solidFill>
                <a:schemeClr val="accent5">
                  <a:lumMod val="75000"/>
                </a:schemeClr>
              </a:solidFill>
              <a:latin typeface="Noto Sans Symbol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7900FDB-2D6E-4DA2-B11F-1B45F847D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453742"/>
              </p:ext>
            </p:extLst>
          </p:nvPr>
        </p:nvGraphicFramePr>
        <p:xfrm>
          <a:off x="3585372" y="1882068"/>
          <a:ext cx="7972952" cy="432239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166999">
                  <a:extLst>
                    <a:ext uri="{9D8B030D-6E8A-4147-A177-3AD203B41FA5}">
                      <a16:colId xmlns:a16="http://schemas.microsoft.com/office/drawing/2014/main" val="570806504"/>
                    </a:ext>
                  </a:extLst>
                </a:gridCol>
                <a:gridCol w="2624794">
                  <a:extLst>
                    <a:ext uri="{9D8B030D-6E8A-4147-A177-3AD203B41FA5}">
                      <a16:colId xmlns:a16="http://schemas.microsoft.com/office/drawing/2014/main" val="3626173254"/>
                    </a:ext>
                  </a:extLst>
                </a:gridCol>
                <a:gridCol w="3181159">
                  <a:extLst>
                    <a:ext uri="{9D8B030D-6E8A-4147-A177-3AD203B41FA5}">
                      <a16:colId xmlns:a16="http://schemas.microsoft.com/office/drawing/2014/main" val="613985744"/>
                    </a:ext>
                  </a:extLst>
                </a:gridCol>
              </a:tblGrid>
              <a:tr h="665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Etapas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Inscripción de participantes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Ejecución de la etapa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4414732"/>
                  </a:ext>
                </a:extLst>
              </a:tr>
              <a:tr h="879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 IE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---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Desde el inicio del año escolar</a:t>
                      </a:r>
                    </a:p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al 31 de mayo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040743"/>
                  </a:ext>
                </a:extLst>
              </a:tr>
              <a:tr h="932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 UGEL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Del 03 de junio al 18 de julio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Del 12 al 16 de agosto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669122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 DRE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Del 19 al 29 de agosto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Del 09 al 13 de setiembre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3244493"/>
                  </a:ext>
                </a:extLst>
              </a:tr>
              <a:tr h="931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 nacional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>
                          <a:effectLst/>
                        </a:rPr>
                        <a:t>Del 16 al 27 de setiembre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Del 21 al 24 de octubre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903667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7C272F94-0B0F-4D5D-9A35-02B3CC34B66E}"/>
              </a:ext>
            </a:extLst>
          </p:cNvPr>
          <p:cNvSpPr txBox="1"/>
          <p:nvPr/>
        </p:nvSpPr>
        <p:spPr>
          <a:xfrm>
            <a:off x="2301270" y="1045987"/>
            <a:ext cx="72386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altLang="es-PE" sz="3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Cronograma de desarrollo de la ONEM</a:t>
            </a:r>
            <a:endParaRPr lang="es-PE" altLang="es-PE" sz="3000" b="1" dirty="0">
              <a:solidFill>
                <a:schemeClr val="accent5">
                  <a:lumMod val="75000"/>
                </a:schemeClr>
              </a:solidFill>
              <a:latin typeface="Noto Sans Symbols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292BA9D-D34C-4182-97D1-02D8F282491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92"/>
          <a:stretch/>
        </p:blipFill>
        <p:spPr>
          <a:xfrm>
            <a:off x="473476" y="2399091"/>
            <a:ext cx="2087207" cy="296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3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364" y="3429000"/>
            <a:ext cx="4947098" cy="1835520"/>
          </a:xfrm>
        </p:spPr>
        <p:txBody>
          <a:bodyPr>
            <a:normAutofit/>
          </a:bodyPr>
          <a:lstStyle/>
          <a:p>
            <a:r>
              <a:rPr lang="es-ES" sz="5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PROYECCIÓN AL 2024</a:t>
            </a:r>
            <a:endParaRPr lang="es-PE" sz="54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6621825" y="5262232"/>
            <a:ext cx="4626183" cy="2288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9D0B85-B969-D519-B120-8916D3383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363952-9E21-44E5-9BA6-23D512B9C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DFB3DAB-D70D-44DB-9831-2B2E7AC229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095E57-7AE2-4022-9ABC-0433EE6B6A5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524" t="17928" r="14101" b="5811"/>
          <a:stretch/>
        </p:blipFill>
        <p:spPr>
          <a:xfrm>
            <a:off x="0" y="829995"/>
            <a:ext cx="5757644" cy="602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66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A8B3ECF-F48C-4721-897C-E39A0A44B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611" y="2863233"/>
            <a:ext cx="2428875" cy="2019300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AD4FF5D-611F-4A93-AC7B-EDA2AB241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8686740"/>
              </p:ext>
            </p:extLst>
          </p:nvPr>
        </p:nvGraphicFramePr>
        <p:xfrm>
          <a:off x="3167524" y="2588129"/>
          <a:ext cx="8517631" cy="281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7063FB8-1CF8-4402-98E1-9BC077C04CDF}"/>
              </a:ext>
            </a:extLst>
          </p:cNvPr>
          <p:cNvSpPr txBox="1"/>
          <p:nvPr/>
        </p:nvSpPr>
        <p:spPr>
          <a:xfrm>
            <a:off x="2293627" y="1338782"/>
            <a:ext cx="76047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altLang="es-PE" sz="3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Aplicación de criterios de selección antes de la feria</a:t>
            </a:r>
            <a:endParaRPr lang="es-PE" altLang="es-PE" sz="3000" b="1" dirty="0">
              <a:solidFill>
                <a:schemeClr val="accent5">
                  <a:lumMod val="75000"/>
                </a:schemeClr>
              </a:solidFill>
              <a:latin typeface="Noto Sans Symbol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4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2A80816-BD3A-4F26-A39F-C02C93BE6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584672"/>
              </p:ext>
            </p:extLst>
          </p:nvPr>
        </p:nvGraphicFramePr>
        <p:xfrm>
          <a:off x="3062796" y="2012631"/>
          <a:ext cx="8622359" cy="422837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193254">
                  <a:extLst>
                    <a:ext uri="{9D8B030D-6E8A-4147-A177-3AD203B41FA5}">
                      <a16:colId xmlns:a16="http://schemas.microsoft.com/office/drawing/2014/main" val="570806504"/>
                    </a:ext>
                  </a:extLst>
                </a:gridCol>
                <a:gridCol w="2906513">
                  <a:extLst>
                    <a:ext uri="{9D8B030D-6E8A-4147-A177-3AD203B41FA5}">
                      <a16:colId xmlns:a16="http://schemas.microsoft.com/office/drawing/2014/main" val="3626173254"/>
                    </a:ext>
                  </a:extLst>
                </a:gridCol>
                <a:gridCol w="3522592">
                  <a:extLst>
                    <a:ext uri="{9D8B030D-6E8A-4147-A177-3AD203B41FA5}">
                      <a16:colId xmlns:a16="http://schemas.microsoft.com/office/drawing/2014/main" val="613985744"/>
                    </a:ext>
                  </a:extLst>
                </a:gridCol>
              </a:tblGrid>
              <a:tr h="6506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Etapas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Inscripción de participantes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Ejecución de la etapa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4414732"/>
                  </a:ext>
                </a:extLst>
              </a:tr>
              <a:tr h="8604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 IE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---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Desde el inicio del año escolar al 31 de mayo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0040743"/>
                  </a:ext>
                </a:extLst>
              </a:tr>
              <a:tr h="9118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 UGEL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Del 03 de junio al 07 de junio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Del 12 al 21 de junio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6691228"/>
                  </a:ext>
                </a:extLst>
              </a:tr>
              <a:tr h="894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 DRE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Del 01 al 10 de julio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Del 12 al 19 de julio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3244493"/>
                  </a:ext>
                </a:extLst>
              </a:tr>
              <a:tr h="9108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u="none" strike="noStrike" dirty="0">
                          <a:effectLst/>
                        </a:rPr>
                        <a:t>Etapa nacional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Del 22 de julio al 05 </a:t>
                      </a:r>
                      <a:r>
                        <a:rPr lang="es-ES" sz="1600" u="none" strike="noStrike">
                          <a:effectLst/>
                        </a:rPr>
                        <a:t>de agosto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u="none" strike="noStrike" dirty="0">
                          <a:effectLst/>
                        </a:rPr>
                        <a:t>Del 19 al 23 de agosto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903667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9A8B3ECF-F48C-4721-897C-E39A0A44B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979" y="2776650"/>
            <a:ext cx="2258244" cy="187744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F164DA7-273B-48FC-B9AC-CDB3728D7BA9}"/>
              </a:ext>
            </a:extLst>
          </p:cNvPr>
          <p:cNvSpPr txBox="1"/>
          <p:nvPr/>
        </p:nvSpPr>
        <p:spPr>
          <a:xfrm>
            <a:off x="2807298" y="1063743"/>
            <a:ext cx="64077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altLang="es-PE" sz="3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Cronograma de desarrollo de CYE</a:t>
            </a:r>
            <a:endParaRPr lang="es-PE" altLang="es-PE" sz="3000" b="1" dirty="0">
              <a:solidFill>
                <a:schemeClr val="accent5">
                  <a:lumMod val="75000"/>
                </a:schemeClr>
              </a:solidFill>
              <a:latin typeface="Noto Sans Symbol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3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03CF414-69F9-46AD-81C3-9C0BCD3FB22A}"/>
              </a:ext>
            </a:extLst>
          </p:cNvPr>
          <p:cNvSpPr/>
          <p:nvPr/>
        </p:nvSpPr>
        <p:spPr>
          <a:xfrm>
            <a:off x="2788990" y="1890965"/>
            <a:ext cx="8769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Adición de una categoría</a:t>
            </a:r>
          </a:p>
          <a:p>
            <a:pPr algn="just"/>
            <a:endParaRPr lang="es-P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2023 se consideraron cinco categorías para el concurso de acuerdo al siguiente detalle: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Cat. A: inicial 5 años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Cat. B: primer, segundo y tercer grado de primaria (esta agrupación se realizó en consideración al rezago académico a causa de la pandemia)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Cat. C: quinto y sexto grado de primaria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Cat. E: primero y segundo grado de secundaria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Cat. D: tercer, cuarto y quinto grado de secundaría</a:t>
            </a:r>
          </a:p>
          <a:p>
            <a:pPr algn="just"/>
            <a:endParaRPr lang="es-P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de estudiantes con textos en lenguas originarias: </a:t>
            </a:r>
          </a:p>
          <a:p>
            <a:pPr algn="just"/>
            <a:endParaRPr lang="es-P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coordinación con DEIB se propone la inclusión de participación de estudiantes con textos en lenguas originarias buscando ampliar el alcance del concurso y en consideración a la diversidad cultural en el Perú.</a:t>
            </a:r>
          </a:p>
          <a:p>
            <a:pPr algn="just"/>
            <a:endParaRPr lang="es-P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P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2024 se propone que el registro de participantes se realice a través de la plataforma SICE.</a:t>
            </a:r>
          </a:p>
          <a:p>
            <a:pPr algn="just"/>
            <a:endParaRPr lang="es-PE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A0C48727-CA85-4607-B5AB-EDCE46BFEE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798" y="2601156"/>
            <a:ext cx="2435623" cy="2347899"/>
          </a:xfrm>
          <a:prstGeom prst="rect">
            <a:avLst/>
          </a:prstGeom>
          <a:effectLst>
            <a:outerShdw blurRad="132925" dist="28805" dir="3840000" sx="98000" sy="98000" algn="ctr" rotWithShape="0">
              <a:schemeClr val="bg1">
                <a:lumMod val="75000"/>
              </a:scheme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2C55B7C-2459-4CAF-9F88-6216D700695E}"/>
              </a:ext>
            </a:extLst>
          </p:cNvPr>
          <p:cNvSpPr txBox="1"/>
          <p:nvPr/>
        </p:nvSpPr>
        <p:spPr>
          <a:xfrm>
            <a:off x="3777622" y="996717"/>
            <a:ext cx="42859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altLang="es-PE" sz="3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Propuesta de cambios</a:t>
            </a:r>
            <a:endParaRPr lang="es-PE" altLang="es-PE" sz="3000" b="1" dirty="0">
              <a:solidFill>
                <a:schemeClr val="accent5">
                  <a:lumMod val="75000"/>
                </a:schemeClr>
              </a:solidFill>
              <a:latin typeface="Noto Sans Symbol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418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CEE6D15-0F01-4710-9246-08297DBC1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825568"/>
              </p:ext>
            </p:extLst>
          </p:nvPr>
        </p:nvGraphicFramePr>
        <p:xfrm>
          <a:off x="3318769" y="1946783"/>
          <a:ext cx="8288783" cy="457199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1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5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4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Etapas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Inscripción del producto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Ejecución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Inscripción de ganadores para la siguiente etapa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Tiempo para elaborar nuevo producto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Modalidad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Etapa IE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Del 21 de junio al 28 de junio</a:t>
                      </a:r>
                      <a:endParaRPr lang="es-PE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Del 01 al 03 de julio</a:t>
                      </a:r>
                      <a:endParaRPr lang="es-PE"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Del 04 al 09 de julio</a:t>
                      </a:r>
                      <a:endParaRPr lang="es-PE"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Participan con el mismo producto para la etapa UGEL</a:t>
                      </a:r>
                      <a:endParaRPr lang="es-PE"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Presencial </a:t>
                      </a:r>
                      <a:b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</a:br>
                      <a: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(Todas las categorías)</a:t>
                      </a:r>
                      <a:endParaRPr lang="es-PE"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Etapa UGEL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-- </a:t>
                      </a:r>
                      <a:endParaRPr lang="es-PE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Del 10 al 23 de julio</a:t>
                      </a:r>
                      <a:endParaRPr lang="es-PE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Del 24 al 26 de julio</a:t>
                      </a:r>
                      <a:endParaRPr lang="es-PE"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20 días</a:t>
                      </a:r>
                      <a:endParaRPr lang="es-PE"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Virtual</a:t>
                      </a:r>
                      <a:br>
                        <a:rPr lang="es-PE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</a:br>
                      <a:r>
                        <a:rPr lang="es-PE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(Todas las categorías)</a:t>
                      </a:r>
                      <a:endParaRPr lang="es-PE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Etapa DRE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Del 9 al 11 de setiembre</a:t>
                      </a:r>
                      <a:endParaRPr lang="es-PE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Del 12 al 18 de setiembre</a:t>
                      </a:r>
                      <a:endParaRPr lang="es-PE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Del 19 al 20 de setiembre</a:t>
                      </a:r>
                      <a:endParaRPr lang="es-PE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20 días</a:t>
                      </a:r>
                      <a:endParaRPr lang="es-PE"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Presencial </a:t>
                      </a:r>
                      <a:b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</a:br>
                      <a: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(categorías D, E y F)</a:t>
                      </a:r>
                      <a:b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</a:br>
                      <a: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Virtual</a:t>
                      </a:r>
                      <a:b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</a:br>
                      <a: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(categorías A, B y C)</a:t>
                      </a:r>
                      <a:endParaRPr lang="es-PE"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Etapa </a:t>
                      </a:r>
                      <a:r>
                        <a:rPr lang="es-PE" sz="1100" dirty="0" err="1">
                          <a:effectLst/>
                        </a:rPr>
                        <a:t>macrorregional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Del 21 al 23 de octubre</a:t>
                      </a:r>
                      <a:endParaRPr lang="es-PE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Del 24 al 31 de octubre</a:t>
                      </a:r>
                      <a:endParaRPr lang="es-PE"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Del 4 al 5 de noviembre</a:t>
                      </a:r>
                      <a:endParaRPr lang="es-PE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15 días</a:t>
                      </a:r>
                      <a:endParaRPr lang="es-PE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Presencial </a:t>
                      </a:r>
                      <a:b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</a:br>
                      <a: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(categorías D, E y F)</a:t>
                      </a:r>
                      <a:b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</a:br>
                      <a: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Virtual</a:t>
                      </a:r>
                      <a:b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</a:br>
                      <a: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(categorías A, B y C)</a:t>
                      </a:r>
                      <a:endParaRPr lang="es-PE"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4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effectLst/>
                        </a:rPr>
                        <a:t>Etapa nacional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Del 27 al 29 de noviembre</a:t>
                      </a:r>
                      <a:endParaRPr lang="es-PE"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Del 05 al 06 de diciembre*</a:t>
                      </a:r>
                      <a:endParaRPr lang="es-PE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Publicación de resultados: 10 y 11 de diciembre</a:t>
                      </a:r>
                      <a:endParaRPr lang="es-PE" sz="1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PE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Presencial </a:t>
                      </a:r>
                      <a:br>
                        <a:rPr lang="es-PE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</a:br>
                      <a:r>
                        <a:rPr lang="es-PE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(categorías D, E y F)</a:t>
                      </a:r>
                      <a:br>
                        <a:rPr lang="es-PE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</a:br>
                      <a:r>
                        <a:rPr lang="es-PE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Virtual</a:t>
                      </a:r>
                      <a:br>
                        <a:rPr lang="es-PE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</a:br>
                      <a:r>
                        <a:rPr lang="es-PE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(categorías A, B y C)</a:t>
                      </a:r>
                      <a:endParaRPr lang="es-PE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Gráfico 7">
            <a:extLst>
              <a:ext uri="{FF2B5EF4-FFF2-40B4-BE49-F238E27FC236}">
                <a16:creationId xmlns:a16="http://schemas.microsoft.com/office/drawing/2014/main" id="{C70F6AFF-72EB-4CA2-A4C2-7991A936FD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0863" y="2902998"/>
            <a:ext cx="2435623" cy="2347899"/>
          </a:xfrm>
          <a:prstGeom prst="rect">
            <a:avLst/>
          </a:prstGeom>
          <a:effectLst>
            <a:outerShdw blurRad="132925" dist="28805" dir="3840000" sx="98000" sy="98000" algn="ctr" rotWithShape="0">
              <a:schemeClr val="bg1">
                <a:lumMod val="75000"/>
              </a:scheme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0C20F37-90EE-4DD0-8F2D-68608C2E43A1}"/>
              </a:ext>
            </a:extLst>
          </p:cNvPr>
          <p:cNvSpPr txBox="1"/>
          <p:nvPr/>
        </p:nvSpPr>
        <p:spPr>
          <a:xfrm>
            <a:off x="2807298" y="1063743"/>
            <a:ext cx="64077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altLang="es-PE" sz="3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Cronograma de desarrollo de EPL</a:t>
            </a:r>
            <a:endParaRPr lang="es-PE" altLang="es-PE" sz="3000" b="1" dirty="0">
              <a:solidFill>
                <a:schemeClr val="accent5">
                  <a:lumMod val="75000"/>
                </a:schemeClr>
              </a:solidFill>
              <a:latin typeface="Noto Sans Symbol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49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645" y="2812216"/>
            <a:ext cx="5054354" cy="2547670"/>
          </a:xfrm>
        </p:spPr>
        <p:txBody>
          <a:bodyPr>
            <a:normAutofit/>
          </a:bodyPr>
          <a:lstStyle/>
          <a:p>
            <a:r>
              <a:rPr lang="es-ES" sz="4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TEMA 2:</a:t>
            </a:r>
            <a:br>
              <a:rPr lang="es-ES" sz="4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ES" sz="45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DESCRIPCIÓN DE LAS CARTILLAS</a:t>
            </a:r>
            <a:endParaRPr lang="es-PE" sz="45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6577435" y="5359886"/>
            <a:ext cx="475934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9D0B85-B969-D519-B120-8916D3383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363952-9E21-44E5-9BA6-23D512B9C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DFB3DAB-D70D-44DB-9831-2B2E7AC229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1ED417D-4B00-4AFB-809C-6C8092B2E8B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524" t="17928" r="14101" b="5811"/>
          <a:stretch/>
        </p:blipFill>
        <p:spPr>
          <a:xfrm>
            <a:off x="0" y="829995"/>
            <a:ext cx="5757644" cy="60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15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EC16F09-EA15-4280-A636-804CFBBACC52}"/>
              </a:ext>
            </a:extLst>
          </p:cNvPr>
          <p:cNvSpPr txBox="1"/>
          <p:nvPr/>
        </p:nvSpPr>
        <p:spPr>
          <a:xfrm>
            <a:off x="203121" y="1035127"/>
            <a:ext cx="100860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3000" b="1">
                <a:solidFill>
                  <a:schemeClr val="accent1"/>
                </a:solidFill>
                <a:latin typeface="Gotham Rounded Medium"/>
              </a:defRPr>
            </a:lvl1pPr>
          </a:lstStyle>
          <a:p>
            <a:pPr algn="l"/>
            <a:r>
              <a:rPr lang="es-ES" dirty="0"/>
              <a:t>Cartilla: </a:t>
            </a:r>
            <a:r>
              <a:rPr lang="es-ES" b="0" dirty="0"/>
              <a:t>Orientaciones para el desarrollo de la etapa IE </a:t>
            </a:r>
            <a:endParaRPr lang="es-PE" b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6DBF37-A8FE-41DB-9847-A3BD1397ACEA}"/>
              </a:ext>
            </a:extLst>
          </p:cNvPr>
          <p:cNvSpPr txBox="1"/>
          <p:nvPr/>
        </p:nvSpPr>
        <p:spPr>
          <a:xfrm>
            <a:off x="315714" y="1830967"/>
            <a:ext cx="613758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bg2">
                    <a:lumMod val="50000"/>
                  </a:schemeClr>
                </a:solidFill>
              </a:rPr>
              <a:t>La información se presenta a manera de diálogo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bg2">
                    <a:lumMod val="50000"/>
                  </a:schemeClr>
                </a:solidFill>
              </a:rPr>
              <a:t>Se elaboran Orientaciones para cada concurso educativo de acuerdo a sus características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600" dirty="0">
                <a:solidFill>
                  <a:schemeClr val="bg2">
                    <a:lumMod val="50000"/>
                  </a:schemeClr>
                </a:solidFill>
              </a:rPr>
              <a:t>Tendrán un diseño y lenguaje amigable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600" dirty="0">
                <a:solidFill>
                  <a:schemeClr val="bg2">
                    <a:lumMod val="50000"/>
                  </a:schemeClr>
                </a:solidFill>
              </a:rPr>
              <a:t>Es un material que se entregará en formato digital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600" dirty="0">
                <a:solidFill>
                  <a:schemeClr val="bg2">
                    <a:lumMod val="50000"/>
                  </a:schemeClr>
                </a:solidFill>
              </a:rPr>
              <a:t>Los contenidos están relacionados a las fases de implementación, etapas, categorías, etc.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229596D-04AF-4145-B10A-FFAD9AF29BD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662962" y="2530136"/>
            <a:ext cx="5400040" cy="27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54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EC16F09-EA15-4280-A636-804CFBBACC52}"/>
              </a:ext>
            </a:extLst>
          </p:cNvPr>
          <p:cNvSpPr txBox="1"/>
          <p:nvPr/>
        </p:nvSpPr>
        <p:spPr>
          <a:xfrm>
            <a:off x="190655" y="977883"/>
            <a:ext cx="6916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3000" b="1">
                <a:solidFill>
                  <a:schemeClr val="accent1"/>
                </a:solidFill>
                <a:latin typeface="Gotham Rounded Medium"/>
              </a:defRPr>
            </a:lvl1pPr>
          </a:lstStyle>
          <a:p>
            <a:pPr algn="l"/>
            <a:r>
              <a:rPr lang="es-ES" dirty="0"/>
              <a:t>Cartilla: </a:t>
            </a:r>
            <a:r>
              <a:rPr lang="es-ES" b="0" dirty="0"/>
              <a:t>Ideas para participar en la etapa IE </a:t>
            </a:r>
            <a:endParaRPr lang="es-PE" b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6DBF37-A8FE-41DB-9847-A3BD1397ACEA}"/>
              </a:ext>
            </a:extLst>
          </p:cNvPr>
          <p:cNvSpPr txBox="1"/>
          <p:nvPr/>
        </p:nvSpPr>
        <p:spPr>
          <a:xfrm>
            <a:off x="190655" y="1679769"/>
            <a:ext cx="63876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Inicia con la presentación de una breve situación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Se incorpora una pregunta retadora que ayuda a conectar los intereses/motivaciones de los estudiantes con el concurso educativo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Se presenta los contenidos, técnicas e información importante sobre la disciplina o área de participación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Se presentan ideas que ayuden en la participación de los estudiantes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chemeClr val="bg2">
                    <a:lumMod val="50000"/>
                  </a:schemeClr>
                </a:solidFill>
              </a:rPr>
              <a:t>Tendrán un diseño y lenguaje amigable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400" dirty="0">
                <a:solidFill>
                  <a:schemeClr val="bg2">
                    <a:lumMod val="50000"/>
                  </a:schemeClr>
                </a:solidFill>
              </a:rPr>
              <a:t>Es un material que se entregará en formato digital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B27DF9-01F5-4658-BAEA-BE9FC7E0B3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0143" y="1877265"/>
            <a:ext cx="4956144" cy="449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32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645" y="2812216"/>
            <a:ext cx="5054354" cy="2547670"/>
          </a:xfrm>
        </p:spPr>
        <p:txBody>
          <a:bodyPr>
            <a:normAutofit/>
          </a:bodyPr>
          <a:lstStyle/>
          <a:p>
            <a:r>
              <a:rPr lang="es-ES" sz="4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ACCIONES PARA FORTALECER LA ETAPA IE </a:t>
            </a:r>
            <a:endParaRPr lang="es-PE" sz="45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6577435" y="5359886"/>
            <a:ext cx="475934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9D0B85-B969-D519-B120-8916D3383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363952-9E21-44E5-9BA6-23D512B9C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DFB3DAB-D70D-44DB-9831-2B2E7AC229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1ED417D-4B00-4AFB-809C-6C8092B2E8B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524" t="17928" r="14101" b="5811"/>
          <a:stretch/>
        </p:blipFill>
        <p:spPr>
          <a:xfrm>
            <a:off x="0" y="829995"/>
            <a:ext cx="5757644" cy="60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46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080F48A-D2E5-4076-A6B4-C4F00C079020}"/>
              </a:ext>
            </a:extLst>
          </p:cNvPr>
          <p:cNvSpPr txBox="1"/>
          <p:nvPr/>
        </p:nvSpPr>
        <p:spPr>
          <a:xfrm>
            <a:off x="832744" y="1773703"/>
            <a:ext cx="1017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3000" b="1">
                <a:solidFill>
                  <a:schemeClr val="accent1"/>
                </a:solidFill>
                <a:latin typeface="Gotham Rounded Medium"/>
              </a:defRPr>
            </a:lvl1pPr>
          </a:lstStyle>
          <a:p>
            <a:r>
              <a:rPr lang="es-ES" sz="3600" dirty="0"/>
              <a:t>Listado de acciones para fortalecer la Etapa IE en regiones:</a:t>
            </a:r>
            <a:endParaRPr lang="es-PE" sz="3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530A5AA-EDD7-40AC-B0C3-82381C572DC2}"/>
              </a:ext>
            </a:extLst>
          </p:cNvPr>
          <p:cNvSpPr txBox="1"/>
          <p:nvPr/>
        </p:nvSpPr>
        <p:spPr>
          <a:xfrm>
            <a:off x="1020932" y="3488604"/>
            <a:ext cx="10377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solidFill>
                  <a:schemeClr val="bg2">
                    <a:lumMod val="50000"/>
                  </a:schemeClr>
                </a:solidFill>
              </a:rPr>
              <a:t>Padlet</a:t>
            </a:r>
            <a:r>
              <a:rPr lang="es-ES" sz="2800" dirty="0">
                <a:solidFill>
                  <a:schemeClr val="bg2">
                    <a:lumMod val="50000"/>
                  </a:schemeClr>
                </a:solidFill>
              </a:rPr>
              <a:t>: </a:t>
            </a:r>
          </a:p>
          <a:p>
            <a:r>
              <a:rPr lang="es-PE" sz="2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https://padlet.com/jesyusdance1/acciones-para-fortalecer-la-etapa-ie-de-los-ce-pi55rugz853rtf53</a:t>
            </a:r>
            <a:r>
              <a:rPr lang="es-PE" sz="2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PE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E1EA91B1-B655-4CB5-AF48-90AF57B9B3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8612" y="6172200"/>
            <a:ext cx="2593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58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080F48A-D2E5-4076-A6B4-C4F00C079020}"/>
              </a:ext>
            </a:extLst>
          </p:cNvPr>
          <p:cNvSpPr txBox="1"/>
          <p:nvPr/>
        </p:nvSpPr>
        <p:spPr>
          <a:xfrm>
            <a:off x="832744" y="1773703"/>
            <a:ext cx="1017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3000" b="1">
                <a:solidFill>
                  <a:schemeClr val="accent1"/>
                </a:solidFill>
                <a:latin typeface="Gotham Rounded Medium"/>
              </a:defRPr>
            </a:lvl1pPr>
          </a:lstStyle>
          <a:p>
            <a:r>
              <a:rPr lang="es-ES" sz="3600" dirty="0"/>
              <a:t>Contactos:</a:t>
            </a:r>
            <a:endParaRPr lang="es-PE" sz="3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530A5AA-EDD7-40AC-B0C3-82381C572DC2}"/>
              </a:ext>
            </a:extLst>
          </p:cNvPr>
          <p:cNvSpPr txBox="1"/>
          <p:nvPr/>
        </p:nvSpPr>
        <p:spPr>
          <a:xfrm>
            <a:off x="429859" y="3275539"/>
            <a:ext cx="53088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2">
                    <a:lumMod val="50000"/>
                  </a:schemeClr>
                </a:solidFill>
              </a:rPr>
              <a:t>Miguel Tomas Díaz: </a:t>
            </a:r>
          </a:p>
          <a:p>
            <a:r>
              <a:rPr lang="es-ES" sz="2800" u="sng" dirty="0">
                <a:solidFill>
                  <a:schemeClr val="bg2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Celular: </a:t>
            </a:r>
            <a:r>
              <a:rPr lang="es-PE" sz="2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964636689</a:t>
            </a:r>
          </a:p>
          <a:p>
            <a:r>
              <a:rPr lang="es-PE" sz="2800" u="sng" dirty="0">
                <a:solidFill>
                  <a:srgbClr val="0563C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Correo: mitomas@minedu.gob.pe</a:t>
            </a:r>
            <a:endParaRPr lang="es-PE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E1EA91B1-B655-4CB5-AF48-90AF57B9B3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8612" y="6172200"/>
            <a:ext cx="2593388" cy="6858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58A6296-59D5-4750-830A-AA8478ACE0EB}"/>
              </a:ext>
            </a:extLst>
          </p:cNvPr>
          <p:cNvSpPr txBox="1"/>
          <p:nvPr/>
        </p:nvSpPr>
        <p:spPr>
          <a:xfrm>
            <a:off x="6604214" y="3275538"/>
            <a:ext cx="53088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2">
                    <a:lumMod val="50000"/>
                  </a:schemeClr>
                </a:solidFill>
              </a:rPr>
              <a:t>Jesús Gómez Arrieta : </a:t>
            </a:r>
          </a:p>
          <a:p>
            <a:r>
              <a:rPr lang="es-ES" sz="2800" u="sng" dirty="0">
                <a:solidFill>
                  <a:schemeClr val="bg2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Celular: </a:t>
            </a:r>
            <a:r>
              <a:rPr lang="es-PE" sz="28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906384355</a:t>
            </a:r>
          </a:p>
          <a:p>
            <a:r>
              <a:rPr lang="es-PE" sz="2800" u="sng" dirty="0">
                <a:solidFill>
                  <a:srgbClr val="0563C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Correo: jgomez@minedu.gob.pe</a:t>
            </a:r>
            <a:endParaRPr lang="es-PE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110876-0CD9-4F81-A22B-D704C54DC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A37CEE-453F-4A69-803B-863D11D2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F1DA549D-88CD-426B-8E26-C68B8828D51E}"/>
              </a:ext>
            </a:extLst>
          </p:cNvPr>
          <p:cNvSpPr txBox="1"/>
          <p:nvPr/>
        </p:nvSpPr>
        <p:spPr>
          <a:xfrm>
            <a:off x="2113933" y="775151"/>
            <a:ext cx="7964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accent6"/>
                </a:solidFill>
                <a:latin typeface="Gotham Rounded Medium"/>
              </a:defRPr>
            </a:lvl1pPr>
          </a:lstStyle>
          <a:p>
            <a:pPr algn="ctr"/>
            <a:r>
              <a:rPr lang="es-ES" sz="3000" dirty="0">
                <a:solidFill>
                  <a:schemeClr val="accent1"/>
                </a:solidFill>
              </a:rPr>
              <a:t>La escuela y la comunidad como espacio para desarrollar diversas experiencias de aprendizaje</a:t>
            </a:r>
            <a:endParaRPr lang="es-PE" sz="3000" dirty="0">
              <a:solidFill>
                <a:schemeClr val="accent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7FC2582-D36B-42CE-89BD-77158ED32FAD}"/>
              </a:ext>
            </a:extLst>
          </p:cNvPr>
          <p:cNvSpPr txBox="1"/>
          <p:nvPr/>
        </p:nvSpPr>
        <p:spPr>
          <a:xfrm>
            <a:off x="1423831" y="4867490"/>
            <a:ext cx="1961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Construyen sus propios aprendizajes </a:t>
            </a:r>
            <a:endParaRPr lang="es-PE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A819780-ABFA-4170-B8AE-878748DCCDAF}"/>
              </a:ext>
            </a:extLst>
          </p:cNvPr>
          <p:cNvSpPr txBox="1"/>
          <p:nvPr/>
        </p:nvSpPr>
        <p:spPr>
          <a:xfrm>
            <a:off x="53186" y="3192605"/>
            <a:ext cx="3426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Participación en diversas actividades artísticas, recreativas y deportivas que favorecen su desarrollo físico, social, cognitivo y emocional</a:t>
            </a:r>
            <a:endParaRPr lang="es-PE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A7E184D-EAE4-49C2-918C-6905612C9374}"/>
              </a:ext>
            </a:extLst>
          </p:cNvPr>
          <p:cNvSpPr txBox="1"/>
          <p:nvPr/>
        </p:nvSpPr>
        <p:spPr>
          <a:xfrm>
            <a:off x="8801637" y="3292992"/>
            <a:ext cx="3390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r>
              <a:rPr lang="es-PE" dirty="0"/>
              <a:t>Espacios de intervención con las familias y la comunidad que favorecen la convivencia democrática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DD7B363-3814-4603-B04F-E8D7A608D489}"/>
              </a:ext>
            </a:extLst>
          </p:cNvPr>
          <p:cNvSpPr txBox="1"/>
          <p:nvPr/>
        </p:nvSpPr>
        <p:spPr>
          <a:xfrm>
            <a:off x="1843072" y="2139094"/>
            <a:ext cx="390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Movilizadoras de los diversos aprendizajes establecidos en el Currículo Nacional </a:t>
            </a:r>
            <a:endParaRPr lang="es-PE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84E3B87-503B-489D-8B2E-916A7C670930}"/>
              </a:ext>
            </a:extLst>
          </p:cNvPr>
          <p:cNvSpPr txBox="1"/>
          <p:nvPr/>
        </p:nvSpPr>
        <p:spPr>
          <a:xfrm>
            <a:off x="8666418" y="4616879"/>
            <a:ext cx="3390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es-ES" b="0" dirty="0"/>
              <a:t>Buscan sensibilizar a la comunidad educativa sobre la importancia de las artes, la literatura, la tecnología y las ciencias en la educación</a:t>
            </a:r>
            <a:endParaRPr lang="es-PE" b="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D1393C4-EA33-43BB-924A-D3ED72BB2865}"/>
              </a:ext>
            </a:extLst>
          </p:cNvPr>
          <p:cNvSpPr txBox="1"/>
          <p:nvPr/>
        </p:nvSpPr>
        <p:spPr>
          <a:xfrm>
            <a:off x="4079213" y="5719824"/>
            <a:ext cx="4002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Contribuyen al logro del perfil de egreso de los estudiantes y a la formación del ciudadano que queremos para el país</a:t>
            </a:r>
            <a:endParaRPr lang="es-PE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C91EA5B-CC20-4C87-80FA-3E692FEC0FA3}"/>
              </a:ext>
            </a:extLst>
          </p:cNvPr>
          <p:cNvSpPr txBox="1"/>
          <p:nvPr/>
        </p:nvSpPr>
        <p:spPr>
          <a:xfrm>
            <a:off x="7423717" y="2141980"/>
            <a:ext cx="270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Se promueve la participación estudiantil activa</a:t>
            </a:r>
            <a:endParaRPr lang="es-PE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5BDED00-41D2-4B1F-B5F8-133A0FB320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8612" y="6172200"/>
            <a:ext cx="2593388" cy="6858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1E0C79DB-1117-4DDB-9F4F-3165E1C11B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5949" y="2778756"/>
            <a:ext cx="4569305" cy="2657762"/>
          </a:xfrm>
          <a:prstGeom prst="rect">
            <a:avLst/>
          </a:prstGeom>
        </p:spPr>
      </p:pic>
      <p:sp>
        <p:nvSpPr>
          <p:cNvPr id="30" name="Flecha: curvada hacia la derecha 29">
            <a:extLst>
              <a:ext uri="{FF2B5EF4-FFF2-40B4-BE49-F238E27FC236}">
                <a16:creationId xmlns:a16="http://schemas.microsoft.com/office/drawing/2014/main" id="{A3114B90-962D-4C05-AF6A-90349F2A7085}"/>
              </a:ext>
            </a:extLst>
          </p:cNvPr>
          <p:cNvSpPr/>
          <p:nvPr/>
        </p:nvSpPr>
        <p:spPr>
          <a:xfrm rot="870438">
            <a:off x="3367982" y="2899781"/>
            <a:ext cx="693809" cy="2602335"/>
          </a:xfrm>
          <a:prstGeom prst="curvedRightArrow">
            <a:avLst>
              <a:gd name="adj1" fmla="val 14631"/>
              <a:gd name="adj2" fmla="val 36982"/>
              <a:gd name="adj3" fmla="val 18976"/>
            </a:avLst>
          </a:prstGeom>
          <a:solidFill>
            <a:schemeClr val="accent1"/>
          </a:solidFill>
          <a:ln w="133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1" name="Flecha: curvada hacia la derecha 30">
            <a:extLst>
              <a:ext uri="{FF2B5EF4-FFF2-40B4-BE49-F238E27FC236}">
                <a16:creationId xmlns:a16="http://schemas.microsoft.com/office/drawing/2014/main" id="{83EA5952-1549-4C0B-A7D6-8AB8D3FF1BAE}"/>
              </a:ext>
            </a:extLst>
          </p:cNvPr>
          <p:cNvSpPr/>
          <p:nvPr/>
        </p:nvSpPr>
        <p:spPr>
          <a:xfrm rot="10337254">
            <a:off x="7845841" y="2926788"/>
            <a:ext cx="587560" cy="2583831"/>
          </a:xfrm>
          <a:prstGeom prst="curvedRightArrow">
            <a:avLst>
              <a:gd name="adj1" fmla="val 14631"/>
              <a:gd name="adj2" fmla="val 36982"/>
              <a:gd name="adj3" fmla="val 18976"/>
            </a:avLst>
          </a:prstGeom>
          <a:solidFill>
            <a:schemeClr val="accent2">
              <a:lumMod val="60000"/>
              <a:lumOff val="40000"/>
            </a:schemeClr>
          </a:solidFill>
          <a:ln w="133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50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60BD0C2-6B26-4776-A64D-AD061A22739D}"/>
              </a:ext>
            </a:extLst>
          </p:cNvPr>
          <p:cNvSpPr/>
          <p:nvPr/>
        </p:nvSpPr>
        <p:spPr>
          <a:xfrm>
            <a:off x="0" y="829995"/>
            <a:ext cx="12192000" cy="6028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B1A11EB-4015-42A9-B53C-9A1A2C846C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994954"/>
            <a:ext cx="12192000" cy="287823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E7ED990-21DD-485C-99E3-4D939FDCAF5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6094" t="26030" r="28984" b="7687"/>
          <a:stretch/>
        </p:blipFill>
        <p:spPr>
          <a:xfrm>
            <a:off x="760601" y="1264732"/>
            <a:ext cx="1671215" cy="17833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0079B6C-66E9-462A-82A5-06120B7C34A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8828" t="33117" r="33086" b="9772"/>
          <a:stretch/>
        </p:blipFill>
        <p:spPr>
          <a:xfrm>
            <a:off x="2861238" y="1421029"/>
            <a:ext cx="1744541" cy="147078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087F01F-39AB-4EAD-983B-FA807C2D0B5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3984" t="29574" r="26172" b="12689"/>
          <a:stretch/>
        </p:blipFill>
        <p:spPr>
          <a:xfrm>
            <a:off x="5034281" y="1411375"/>
            <a:ext cx="1828991" cy="14900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CAF9C6-40FD-4459-AF70-D348B09889D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9126" t="27832" r="32791" b="15857"/>
          <a:stretch/>
        </p:blipFill>
        <p:spPr>
          <a:xfrm>
            <a:off x="7292879" y="1404111"/>
            <a:ext cx="1809000" cy="150461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94505A2-2F44-4940-9CF7-39AC9443D4B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0146" t="26667" r="19684" b="13527"/>
          <a:stretch/>
        </p:blipFill>
        <p:spPr>
          <a:xfrm>
            <a:off x="9531487" y="1434363"/>
            <a:ext cx="2153668" cy="144411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6F5EF77-F6E4-4017-A178-F4A3753E37DD}"/>
              </a:ext>
            </a:extLst>
          </p:cNvPr>
          <p:cNvSpPr txBox="1"/>
          <p:nvPr/>
        </p:nvSpPr>
        <p:spPr>
          <a:xfrm>
            <a:off x="4858108" y="3384782"/>
            <a:ext cx="2475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Gotham Rounded Medium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07051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080F48A-D2E5-4076-A6B4-C4F00C079020}"/>
              </a:ext>
            </a:extLst>
          </p:cNvPr>
          <p:cNvSpPr txBox="1"/>
          <p:nvPr/>
        </p:nvSpPr>
        <p:spPr>
          <a:xfrm>
            <a:off x="646164" y="1588839"/>
            <a:ext cx="3862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3000" b="1">
                <a:solidFill>
                  <a:schemeClr val="accent1"/>
                </a:solidFill>
                <a:latin typeface="Gotham Rounded Medium"/>
              </a:defRPr>
            </a:lvl1pPr>
          </a:lstStyle>
          <a:p>
            <a:r>
              <a:rPr lang="es-ES" dirty="0"/>
              <a:t>Participemos:</a:t>
            </a:r>
            <a:endParaRPr lang="es-PE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530A5AA-EDD7-40AC-B0C3-82381C572DC2}"/>
              </a:ext>
            </a:extLst>
          </p:cNvPr>
          <p:cNvSpPr txBox="1"/>
          <p:nvPr/>
        </p:nvSpPr>
        <p:spPr>
          <a:xfrm>
            <a:off x="3364480" y="2808134"/>
            <a:ext cx="61375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chemeClr val="bg2">
                    <a:lumMod val="50000"/>
                  </a:schemeClr>
                </a:solidFill>
              </a:rPr>
              <a:t>Aspectos favorables de los CE en la escuela:</a:t>
            </a:r>
          </a:p>
          <a:p>
            <a:r>
              <a:rPr lang="es-ES" sz="2600" dirty="0">
                <a:solidFill>
                  <a:schemeClr val="bg2">
                    <a:lumMod val="50000"/>
                  </a:schemeClr>
                </a:solidFill>
                <a:hlinkClick r:id="rId8"/>
              </a:rPr>
              <a:t>https://www.menti.com/alo6v33vo4o3</a:t>
            </a:r>
            <a:r>
              <a:rPr lang="es-ES" sz="2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s-PE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E1EA91B1-B655-4CB5-AF48-90AF57B9B3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8612" y="6172200"/>
            <a:ext cx="2593388" cy="6858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03E0928-CD94-4836-A813-A59BD0EBE360}"/>
              </a:ext>
            </a:extLst>
          </p:cNvPr>
          <p:cNvSpPr txBox="1"/>
          <p:nvPr/>
        </p:nvSpPr>
        <p:spPr>
          <a:xfrm>
            <a:off x="3384503" y="4451982"/>
            <a:ext cx="80943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chemeClr val="bg2">
                    <a:lumMod val="50000"/>
                  </a:schemeClr>
                </a:solidFill>
              </a:rPr>
              <a:t>Aspectos no tan favorables de los CE en la escuela:</a:t>
            </a:r>
          </a:p>
          <a:p>
            <a:r>
              <a:rPr lang="es-ES" sz="2600" dirty="0">
                <a:solidFill>
                  <a:schemeClr val="bg2">
                    <a:lumMod val="50000"/>
                  </a:schemeClr>
                </a:solidFill>
                <a:hlinkClick r:id="rId10"/>
              </a:rPr>
              <a:t>https://www.menti.com/aln6r5vnwdbd</a:t>
            </a:r>
            <a:r>
              <a:rPr lang="es-ES" sz="2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s-PE" sz="2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0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080F48A-D2E5-4076-A6B4-C4F00C079020}"/>
              </a:ext>
            </a:extLst>
          </p:cNvPr>
          <p:cNvSpPr txBox="1"/>
          <p:nvPr/>
        </p:nvSpPr>
        <p:spPr>
          <a:xfrm>
            <a:off x="646164" y="1588839"/>
            <a:ext cx="386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3000" b="1">
                <a:solidFill>
                  <a:schemeClr val="accent1"/>
                </a:solidFill>
                <a:latin typeface="Gotham Rounded Medium"/>
              </a:defRPr>
            </a:lvl1pPr>
          </a:lstStyle>
          <a:p>
            <a:r>
              <a:rPr lang="es-ES" dirty="0"/>
              <a:t>Proyección al 2024:</a:t>
            </a:r>
            <a:endParaRPr lang="es-PE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12BACBB-BE62-4D35-B450-6DD169849AB0}"/>
              </a:ext>
            </a:extLst>
          </p:cNvPr>
          <p:cNvSpPr txBox="1"/>
          <p:nvPr/>
        </p:nvSpPr>
        <p:spPr>
          <a:xfrm>
            <a:off x="6191630" y="1712318"/>
            <a:ext cx="5099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r>
              <a:rPr lang="es-ES" sz="2200" dirty="0"/>
              <a:t>5% en relación a su población estudiantil</a:t>
            </a:r>
            <a:endParaRPr lang="es-PE" sz="22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530A5AA-EDD7-40AC-B0C3-82381C572DC2}"/>
              </a:ext>
            </a:extLst>
          </p:cNvPr>
          <p:cNvSpPr txBox="1"/>
          <p:nvPr/>
        </p:nvSpPr>
        <p:spPr>
          <a:xfrm>
            <a:off x="3364480" y="2808134"/>
            <a:ext cx="6137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solidFill>
                  <a:schemeClr val="bg2">
                    <a:lumMod val="50000"/>
                  </a:schemeClr>
                </a:solidFill>
              </a:rPr>
              <a:t>35% de regiones cumplen o superan la meta</a:t>
            </a:r>
            <a:endParaRPr lang="es-PE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57CE9DB-D27D-4CE1-B31D-68BB9C7DEA8E}"/>
              </a:ext>
            </a:extLst>
          </p:cNvPr>
          <p:cNvSpPr txBox="1"/>
          <p:nvPr/>
        </p:nvSpPr>
        <p:spPr>
          <a:xfrm>
            <a:off x="3364480" y="3823375"/>
            <a:ext cx="61375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35% de regiones están a menos de 2% para llegar a la meta</a:t>
            </a:r>
            <a:endParaRPr lang="es-PE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73FD738-D3E0-4EEA-8CF8-C31B2FC7C631}"/>
              </a:ext>
            </a:extLst>
          </p:cNvPr>
          <p:cNvSpPr txBox="1"/>
          <p:nvPr/>
        </p:nvSpPr>
        <p:spPr>
          <a:xfrm>
            <a:off x="3364480" y="5161440"/>
            <a:ext cx="61375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30% de regiones llegaron a menos del 3% de su población estudiantil</a:t>
            </a:r>
            <a:endParaRPr lang="es-PE" dirty="0"/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35586CF5-356B-493D-A89B-BA9B9549A7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41" y="1556776"/>
            <a:ext cx="625683" cy="627052"/>
          </a:xfrm>
          <a:prstGeom prst="rect">
            <a:avLst/>
          </a:prstGeom>
          <a:ln>
            <a:noFill/>
          </a:ln>
        </p:spPr>
      </p:pic>
      <p:sp>
        <p:nvSpPr>
          <p:cNvPr id="48" name="Oval 33">
            <a:extLst>
              <a:ext uri="{FF2B5EF4-FFF2-40B4-BE49-F238E27FC236}">
                <a16:creationId xmlns:a16="http://schemas.microsoft.com/office/drawing/2014/main" id="{B1D2D06A-6276-4849-9C5F-3601408ED651}"/>
              </a:ext>
            </a:extLst>
          </p:cNvPr>
          <p:cNvSpPr>
            <a:spLocks/>
          </p:cNvSpPr>
          <p:nvPr/>
        </p:nvSpPr>
        <p:spPr bwMode="auto">
          <a:xfrm>
            <a:off x="2716486" y="2808134"/>
            <a:ext cx="459702" cy="49244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" name="Oval 33">
            <a:extLst>
              <a:ext uri="{FF2B5EF4-FFF2-40B4-BE49-F238E27FC236}">
                <a16:creationId xmlns:a16="http://schemas.microsoft.com/office/drawing/2014/main" id="{F827A084-4886-40BF-AAC8-F7E5049BCE8C}"/>
              </a:ext>
            </a:extLst>
          </p:cNvPr>
          <p:cNvSpPr>
            <a:spLocks/>
          </p:cNvSpPr>
          <p:nvPr/>
        </p:nvSpPr>
        <p:spPr bwMode="auto">
          <a:xfrm>
            <a:off x="2716486" y="3860504"/>
            <a:ext cx="459702" cy="4924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Oval 33">
            <a:extLst>
              <a:ext uri="{FF2B5EF4-FFF2-40B4-BE49-F238E27FC236}">
                <a16:creationId xmlns:a16="http://schemas.microsoft.com/office/drawing/2014/main" id="{2D091D18-FA9E-4617-BF4F-F244A6150E67}"/>
              </a:ext>
            </a:extLst>
          </p:cNvPr>
          <p:cNvSpPr>
            <a:spLocks/>
          </p:cNvSpPr>
          <p:nvPr/>
        </p:nvSpPr>
        <p:spPr bwMode="auto">
          <a:xfrm>
            <a:off x="2716486" y="5161440"/>
            <a:ext cx="459702" cy="4924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E1EA91B1-B655-4CB5-AF48-90AF57B9B3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8612" y="6172200"/>
            <a:ext cx="2593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5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1A164E1-9BA2-47D4-AFF3-E859B8BB34B2}"/>
              </a:ext>
            </a:extLst>
          </p:cNvPr>
          <p:cNvSpPr txBox="1"/>
          <p:nvPr/>
        </p:nvSpPr>
        <p:spPr>
          <a:xfrm>
            <a:off x="5306968" y="3197609"/>
            <a:ext cx="6219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Presencia del MINEDU a través de ER y especialistas de CE </a:t>
            </a:r>
            <a:endParaRPr lang="es-PE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F8E1A3C-941A-43B3-874E-F2D1668CCC09}"/>
              </a:ext>
            </a:extLst>
          </p:cNvPr>
          <p:cNvSpPr txBox="1"/>
          <p:nvPr/>
        </p:nvSpPr>
        <p:spPr>
          <a:xfrm>
            <a:off x="1201913" y="2655365"/>
            <a:ext cx="2672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600" b="1">
                <a:solidFill>
                  <a:schemeClr val="accent5"/>
                </a:solidFill>
                <a:latin typeface="Gotham Rounded Medium"/>
              </a:defRPr>
            </a:lvl1pPr>
          </a:lstStyle>
          <a:p>
            <a:r>
              <a:rPr lang="es-ES" sz="3600" dirty="0"/>
              <a:t>Estrategias </a:t>
            </a:r>
          </a:p>
          <a:p>
            <a:r>
              <a:rPr lang="es-ES" sz="3600" dirty="0"/>
              <a:t>para el </a:t>
            </a:r>
          </a:p>
          <a:p>
            <a:r>
              <a:rPr lang="es-ES" sz="3600" dirty="0"/>
              <a:t>2024</a:t>
            </a:r>
            <a:endParaRPr lang="es-PE" sz="36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151B4EA-6FBA-4317-BD46-057F821CCF7F}"/>
              </a:ext>
            </a:extLst>
          </p:cNvPr>
          <p:cNvSpPr txBox="1"/>
          <p:nvPr/>
        </p:nvSpPr>
        <p:spPr>
          <a:xfrm>
            <a:off x="5292312" y="1738551"/>
            <a:ext cx="5325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Cartillas con orientaciones generales e “Ideas para participar” en los concursos</a:t>
            </a:r>
            <a:endParaRPr lang="es-PE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4D7A274-80FD-4998-836F-B4181BBA6F43}"/>
              </a:ext>
            </a:extLst>
          </p:cNvPr>
          <p:cNvSpPr txBox="1"/>
          <p:nvPr/>
        </p:nvSpPr>
        <p:spPr>
          <a:xfrm>
            <a:off x="5292312" y="3956391"/>
            <a:ext cx="5014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Fortalecer el trabajo articulado con los CT</a:t>
            </a:r>
            <a:endParaRPr lang="es-PE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E0811FB-52A9-4F8E-8BF0-93B417CEBF04}"/>
              </a:ext>
            </a:extLst>
          </p:cNvPr>
          <p:cNvSpPr txBox="1"/>
          <p:nvPr/>
        </p:nvSpPr>
        <p:spPr>
          <a:xfrm>
            <a:off x="5288677" y="4470248"/>
            <a:ext cx="6021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Acciones comunicacionales descentralizadas con énfasis en las 8 regiones con menos participación</a:t>
            </a:r>
            <a:endParaRPr lang="es-PE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027CE67-67F1-4ECC-B79F-8AA12142B5D9}"/>
              </a:ext>
            </a:extLst>
          </p:cNvPr>
          <p:cNvSpPr txBox="1"/>
          <p:nvPr/>
        </p:nvSpPr>
        <p:spPr>
          <a:xfrm>
            <a:off x="5292313" y="1185881"/>
            <a:ext cx="5529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chemeClr val="bg2">
                    <a:lumMod val="50000"/>
                  </a:schemeClr>
                </a:solidFill>
              </a:rPr>
              <a:t>Mayor impulso comunicacional en la etapa IE</a:t>
            </a:r>
            <a:endParaRPr lang="es-PE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E1FED289-AAAE-47ED-B035-9EA52AF63F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4776" y="1336243"/>
            <a:ext cx="523865" cy="476151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968CA250-B3CC-4EA0-B3C6-FA29CE5EA3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4775" y="1962305"/>
            <a:ext cx="523865" cy="476151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1FDC65BA-A94D-4196-9FDB-C7F19044AF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4774" y="2645352"/>
            <a:ext cx="523865" cy="476151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B7BFD30E-CC34-4AF1-9229-934BBE9C70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4774" y="3244780"/>
            <a:ext cx="523865" cy="476151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CE2B96CE-34CD-4E6C-95B7-5A85DAFA2C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4773" y="3963341"/>
            <a:ext cx="523865" cy="476151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A06FEA36-CBA9-4D85-9166-4563D0326F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4773" y="4557608"/>
            <a:ext cx="523865" cy="476151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6FB66731-FD7A-46DE-85DA-66F3C42F4876}"/>
              </a:ext>
            </a:extLst>
          </p:cNvPr>
          <p:cNvSpPr txBox="1"/>
          <p:nvPr/>
        </p:nvSpPr>
        <p:spPr>
          <a:xfrm>
            <a:off x="5292312" y="2636616"/>
            <a:ext cx="53257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dirty="0" err="1"/>
              <a:t>Webinar</a:t>
            </a:r>
            <a:r>
              <a:rPr lang="es-ES" dirty="0"/>
              <a:t> sobre el uso de las cartillas</a:t>
            </a:r>
            <a:endParaRPr lang="es-PE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86EC43C-2BA3-49C6-BE20-834F1AA3E127}"/>
              </a:ext>
            </a:extLst>
          </p:cNvPr>
          <p:cNvSpPr txBox="1"/>
          <p:nvPr/>
        </p:nvSpPr>
        <p:spPr>
          <a:xfrm>
            <a:off x="5306967" y="5265222"/>
            <a:ext cx="6021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Articulación con la intervención “Arte para crecer en comunidad”  y la SEA como espacio dinamizador</a:t>
            </a:r>
            <a:endParaRPr lang="es-PE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293A1F7-90C8-458A-B104-224512A23C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4772" y="5331178"/>
            <a:ext cx="523865" cy="47615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B606A2D-E4A2-4065-9A8E-AC96CDAD1F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521" y="2636262"/>
            <a:ext cx="665885" cy="64539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C1898ACE-20DD-40B6-B3AB-AE63CD0F35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8612" y="6172200"/>
            <a:ext cx="2593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5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F8E1A3C-941A-43B3-874E-F2D1668CCC09}"/>
              </a:ext>
            </a:extLst>
          </p:cNvPr>
          <p:cNvSpPr txBox="1"/>
          <p:nvPr/>
        </p:nvSpPr>
        <p:spPr>
          <a:xfrm>
            <a:off x="2559338" y="968093"/>
            <a:ext cx="672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600" b="1">
                <a:solidFill>
                  <a:schemeClr val="accent5"/>
                </a:solidFill>
                <a:latin typeface="Gotham Rounded Medium"/>
              </a:defRPr>
            </a:lvl1pPr>
          </a:lstStyle>
          <a:p>
            <a:r>
              <a:rPr lang="es-ES" sz="3600" dirty="0"/>
              <a:t>Temática general de los Concursos Escolares – Edición Bicentenario</a:t>
            </a:r>
            <a:endParaRPr lang="es-PE" sz="3600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027CE67-67F1-4ECC-B79F-8AA12142B5D9}"/>
              </a:ext>
            </a:extLst>
          </p:cNvPr>
          <p:cNvSpPr txBox="1"/>
          <p:nvPr/>
        </p:nvSpPr>
        <p:spPr>
          <a:xfrm>
            <a:off x="1229485" y="2412032"/>
            <a:ext cx="93822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algn="just"/>
            <a:r>
              <a:rPr lang="es-ES" dirty="0"/>
              <a:t>Este 2024 se cumplen 200 años de la consolidación de nuestra independencia, hito histórico que nos invita a dialogar de manera reflexiva sobre nuestra historia, motivándonos a seguir fortaleciendo nuestros lazos, identidad y diversidad, para construir juntos el Perú que todos queremos. </a:t>
            </a:r>
          </a:p>
          <a:p>
            <a:pPr algn="just"/>
            <a:br>
              <a:rPr lang="es-ES" dirty="0"/>
            </a:br>
            <a:r>
              <a:rPr lang="es-ES" dirty="0"/>
              <a:t>El Bicentenario del Perú nos impulsa a poner en práctica principios y valores  a través de  actividades artísticas - culturales, científicas, entre otras, desde la escuela con el propósito de formar ciudadanías cohesionadas, activas y comprometidas con sus comunidades y el desarrollo del país, las cuales permitan reflexionar, dialogar y dejar un legado a las futuras generaciones.  </a:t>
            </a:r>
            <a:endParaRPr lang="es-PE" dirty="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C1898ACE-20DD-40B6-B3AB-AE63CD0F35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8612" y="6172200"/>
            <a:ext cx="2593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49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373" y="2607747"/>
            <a:ext cx="6030897" cy="2654485"/>
          </a:xfrm>
        </p:spPr>
        <p:txBody>
          <a:bodyPr>
            <a:normAutofit/>
          </a:bodyPr>
          <a:lstStyle/>
          <a:p>
            <a:r>
              <a:rPr lang="es-ES" sz="4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TEMA 1:</a:t>
            </a:r>
            <a:br>
              <a:rPr lang="es-ES" sz="4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ES" sz="45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ORIENTACIONES PARA EL DESARROLLO DE LA ETAPA IE</a:t>
            </a:r>
            <a:endParaRPr lang="es-PE" sz="45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6096000" y="5259944"/>
            <a:ext cx="57912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9D0B85-B969-D519-B120-8916D3383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363952-9E21-44E5-9BA6-23D512B9C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DFB3DAB-D70D-44DB-9831-2B2E7AC229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1ED417D-4B00-4AFB-809C-6C8092B2E8B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524" t="17928" r="14101" b="5811"/>
          <a:stretch/>
        </p:blipFill>
        <p:spPr>
          <a:xfrm>
            <a:off x="0" y="829995"/>
            <a:ext cx="5757644" cy="60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4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B37AD4-2941-4B17-8982-754F287BE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6449FE4-B461-4320-93DF-8CD6BB592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0602" y="109738"/>
            <a:ext cx="1065384" cy="6423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976B6-A8C1-49EB-903C-CA1BB69E0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16" y="215991"/>
            <a:ext cx="1779139" cy="429859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E027CE67-67F1-4ECC-B79F-8AA12142B5D9}"/>
              </a:ext>
            </a:extLst>
          </p:cNvPr>
          <p:cNvSpPr txBox="1"/>
          <p:nvPr/>
        </p:nvSpPr>
        <p:spPr>
          <a:xfrm>
            <a:off x="2394141" y="900422"/>
            <a:ext cx="9595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</a:rPr>
              <a:t>Se puede involucrar el profesor de arte y cultura, promotor cultural, comunicación</a:t>
            </a:r>
            <a:endParaRPr lang="es-PE" sz="2200" dirty="0">
              <a:solidFill>
                <a:srgbClr val="0070C0"/>
              </a:solidFill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C1898ACE-20DD-40B6-B3AB-AE63CD0F35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8612" y="6172200"/>
            <a:ext cx="2593388" cy="685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14B7EA-5DBF-40A9-98CD-64559478CC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28" y="5043936"/>
            <a:ext cx="1883617" cy="15659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59B5806-7AAE-41A3-B835-A1A77DD777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852" y="3040869"/>
            <a:ext cx="2119055" cy="15659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C30783C-BC3C-4DF8-B5A3-A0D31479A5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783" y="994926"/>
            <a:ext cx="2199313" cy="1792661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D6203462-940F-4730-935B-8459E5F8C454}"/>
              </a:ext>
            </a:extLst>
          </p:cNvPr>
          <p:cNvSpPr txBox="1"/>
          <p:nvPr/>
        </p:nvSpPr>
        <p:spPr>
          <a:xfrm>
            <a:off x="2419210" y="2719568"/>
            <a:ext cx="9929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</a:rPr>
              <a:t>Se puede involucrar el profesor de Personal Social, Ciencia y Tecnología, Matemática, Ciencias Sociales, y Desarrollo Personal, Ciudadanía y Cívica </a:t>
            </a:r>
            <a:endParaRPr lang="es-PE" sz="2200" dirty="0">
              <a:solidFill>
                <a:srgbClr val="0070C0"/>
              </a:solid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4F3EA06-53F1-46CF-B835-21484BE01FE3}"/>
              </a:ext>
            </a:extLst>
          </p:cNvPr>
          <p:cNvSpPr txBox="1"/>
          <p:nvPr/>
        </p:nvSpPr>
        <p:spPr>
          <a:xfrm>
            <a:off x="2377096" y="4823386"/>
            <a:ext cx="9595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rgbClr val="0070C0"/>
                </a:solidFill>
              </a:rPr>
              <a:t>Se debe involucrar el profesor del área educación para el trabajo</a:t>
            </a:r>
            <a:endParaRPr lang="es-PE" sz="2200" dirty="0">
              <a:solidFill>
                <a:srgbClr val="0070C0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8705F87-D5B1-4264-A176-24E14234CA3C}"/>
              </a:ext>
            </a:extLst>
          </p:cNvPr>
          <p:cNvSpPr txBox="1"/>
          <p:nvPr/>
        </p:nvSpPr>
        <p:spPr>
          <a:xfrm>
            <a:off x="2596439" y="1262612"/>
            <a:ext cx="9417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Se puede iniciar a partir de una </a:t>
            </a:r>
            <a:r>
              <a:rPr lang="es-ES" sz="2000" dirty="0" err="1">
                <a:solidFill>
                  <a:schemeClr val="bg2">
                    <a:lumMod val="50000"/>
                  </a:schemeClr>
                </a:solidFill>
              </a:rPr>
              <a:t>EdA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 o a partir de la implementación de la intervención “Arte para crecer en comunidad”.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La SEA es un buen espacio dinamizador y movilizador.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Se busca evitar seleccionar estudiantes sin haber realizado la etapa IE.</a:t>
            </a:r>
            <a:endParaRPr lang="es-PE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BFC242F-BD91-42C8-A22E-15EEA9CEE4A0}"/>
              </a:ext>
            </a:extLst>
          </p:cNvPr>
          <p:cNvSpPr txBox="1"/>
          <p:nvPr/>
        </p:nvSpPr>
        <p:spPr>
          <a:xfrm>
            <a:off x="2596439" y="3407848"/>
            <a:ext cx="9417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Se debe partir de la planificación curricular de las áreas mencionadas.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El proyecto debe iniciar en una </a:t>
            </a:r>
            <a:r>
              <a:rPr lang="es-ES" sz="2000" dirty="0" err="1">
                <a:solidFill>
                  <a:schemeClr val="bg2">
                    <a:lumMod val="50000"/>
                  </a:schemeClr>
                </a:solidFill>
              </a:rPr>
              <a:t>EdA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Se busca evitar que los proyectos surjan de actividades paralelas y no planificadas dentro de las áreas en mención.</a:t>
            </a:r>
            <a:endParaRPr lang="es-PE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3D969E3-B328-4ED9-AB2C-5F4BBA52451D}"/>
              </a:ext>
            </a:extLst>
          </p:cNvPr>
          <p:cNvSpPr txBox="1"/>
          <p:nvPr/>
        </p:nvSpPr>
        <p:spPr>
          <a:xfrm>
            <a:off x="2596439" y="5211752"/>
            <a:ext cx="94177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Se debe partir de la planificación curricular del área de educación para el trabajo.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Los proyectos parten de los problemas cotidianos de su contexto, que se pretende solucionar de manera creativa e innovadora.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</a:rPr>
              <a:t>Se busca evitar que los proyectos surjan de actividades paralelas y no planificadas dentro del área en mención.</a:t>
            </a:r>
            <a:endParaRPr lang="es-PE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247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13735</TotalTime>
  <Words>2306</Words>
  <Application>Microsoft Office PowerPoint</Application>
  <PresentationFormat>Panorámica</PresentationFormat>
  <Paragraphs>423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Arial</vt:lpstr>
      <vt:lpstr>Arial MT</vt:lpstr>
      <vt:lpstr>Calibri</vt:lpstr>
      <vt:lpstr>Calibri Light</vt:lpstr>
      <vt:lpstr>Gotham Rounded Medium</vt:lpstr>
      <vt:lpstr>Noto Sans Symbols</vt:lpstr>
      <vt:lpstr>Poppins</vt:lpstr>
      <vt:lpstr>Wingdings</vt:lpstr>
      <vt:lpstr>Tema de Office 2013 - 2022</vt:lpstr>
      <vt:lpstr>ORIENTACIONES PARA LA ETAPA IE </vt:lpstr>
      <vt:lpstr>PROYECCIÓN AL 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TEMA 1: ORIENTACIONES PARA EL DESARROLLO DE LA ETAPA IE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TEMA 2: DESCRIPCIÓN DE LAS CARTILLAS</vt:lpstr>
      <vt:lpstr>Presentación de PowerPoint</vt:lpstr>
      <vt:lpstr>Presentación de PowerPoint</vt:lpstr>
      <vt:lpstr>ACCIONES PARA FORTALECER LA ETAPA IE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PORTADA</dc:title>
  <dc:creator>JGOMEZ@minedu.gob.pe</dc:creator>
  <cp:lastModifiedBy>JESUS DESIDERIO GOMEZ ARRIETA</cp:lastModifiedBy>
  <cp:revision>84</cp:revision>
  <dcterms:created xsi:type="dcterms:W3CDTF">2023-03-07T15:24:27Z</dcterms:created>
  <dcterms:modified xsi:type="dcterms:W3CDTF">2024-04-09T20:00:44Z</dcterms:modified>
</cp:coreProperties>
</file>