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5030" r:id="rId3"/>
    <p:sldId id="609" r:id="rId4"/>
    <p:sldId id="612" r:id="rId5"/>
    <p:sldId id="620" r:id="rId6"/>
    <p:sldId id="619" r:id="rId7"/>
    <p:sldId id="257" r:id="rId8"/>
    <p:sldId id="605" r:id="rId9"/>
    <p:sldId id="610" r:id="rId10"/>
    <p:sldId id="608" r:id="rId11"/>
    <p:sldId id="613" r:id="rId12"/>
    <p:sldId id="611" r:id="rId13"/>
    <p:sldId id="621" r:id="rId14"/>
    <p:sldId id="601" r:id="rId15"/>
    <p:sldId id="604" r:id="rId16"/>
    <p:sldId id="5036" r:id="rId17"/>
    <p:sldId id="5041" r:id="rId18"/>
    <p:sldId id="5032" r:id="rId19"/>
    <p:sldId id="5033" r:id="rId20"/>
    <p:sldId id="5034" r:id="rId21"/>
    <p:sldId id="259" r:id="rId2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CCECFF"/>
    <a:srgbClr val="0051F2"/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/>
    <p:restoredTop sz="94694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B84C-7D87-4227-AB18-848D87CF2B9B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E2FE-9F3E-49A6-BC95-30520D2281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45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BE2FE-9F3E-49A6-BC95-30520D2281F6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458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E2FE-9F3E-49A6-BC95-30520D2281F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4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E2FE-9F3E-49A6-BC95-30520D2281F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1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10/03/2024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0" Type="http://schemas.openxmlformats.org/officeDocument/2006/relationships/image" Target="../media/image35.jp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jpe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5078436" y="6116003"/>
            <a:ext cx="2035126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2024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95" y="79138"/>
            <a:ext cx="1372222" cy="8273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C0CD11-7162-48AB-BC84-E0C33AC74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975" y="215991"/>
            <a:ext cx="2429896" cy="58708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FCA67E-4EA0-4871-9391-24B5B6BFCC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640" y="3785725"/>
            <a:ext cx="3530718" cy="2314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9.jpeg">
            <a:extLst>
              <a:ext uri="{FF2B5EF4-FFF2-40B4-BE49-F238E27FC236}">
                <a16:creationId xmlns:a16="http://schemas.microsoft.com/office/drawing/2014/main" id="{E652C8E6-5A36-4439-8A4A-C906F78BD76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4804" y="2479151"/>
            <a:ext cx="1342391" cy="123943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B0F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A749991-AE00-403D-BB9B-76B4C7AD29B3}"/>
              </a:ext>
            </a:extLst>
          </p:cNvPr>
          <p:cNvSpPr txBox="1"/>
          <p:nvPr/>
        </p:nvSpPr>
        <p:spPr>
          <a:xfrm>
            <a:off x="2332074" y="1144549"/>
            <a:ext cx="752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“ORIENTACIONES PARA EL DESARROLLO DE LA ETAPA INSTITUCIÓN EDUCATIVA DE LOS JUEGOS ESCOLARES DEPORTIVOS PARADEPORTIVOS” 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D89E66-9F98-490A-AC26-BD40B0E6600B}"/>
              </a:ext>
            </a:extLst>
          </p:cNvPr>
          <p:cNvSpPr txBox="1"/>
          <p:nvPr/>
        </p:nvSpPr>
        <p:spPr>
          <a:xfrm>
            <a:off x="3216337" y="5079005"/>
            <a:ext cx="575932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GESTIÓN DE FINANCIAMIENTO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Recursos Propios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Actividades pro fondos por comité de aula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Donaciones, etc.</a:t>
            </a:r>
            <a:endParaRPr lang="es-PE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D84AF5-1FB7-4BF4-BA56-9235FC296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54406"/>
              </p:ext>
            </p:extLst>
          </p:nvPr>
        </p:nvGraphicFramePr>
        <p:xfrm>
          <a:off x="672796" y="1247804"/>
          <a:ext cx="9409189" cy="3573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7066">
                  <a:extLst>
                    <a:ext uri="{9D8B030D-6E8A-4147-A177-3AD203B41FA5}">
                      <a16:colId xmlns:a16="http://schemas.microsoft.com/office/drawing/2014/main" val="3905966154"/>
                    </a:ext>
                  </a:extLst>
                </a:gridCol>
                <a:gridCol w="3541708">
                  <a:extLst>
                    <a:ext uri="{9D8B030D-6E8A-4147-A177-3AD203B41FA5}">
                      <a16:colId xmlns:a16="http://schemas.microsoft.com/office/drawing/2014/main" val="4017193968"/>
                    </a:ext>
                  </a:extLst>
                </a:gridCol>
                <a:gridCol w="1208652">
                  <a:extLst>
                    <a:ext uri="{9D8B030D-6E8A-4147-A177-3AD203B41FA5}">
                      <a16:colId xmlns:a16="http://schemas.microsoft.com/office/drawing/2014/main" val="469373303"/>
                    </a:ext>
                  </a:extLst>
                </a:gridCol>
                <a:gridCol w="1887871">
                  <a:extLst>
                    <a:ext uri="{9D8B030D-6E8A-4147-A177-3AD203B41FA5}">
                      <a16:colId xmlns:a16="http://schemas.microsoft.com/office/drawing/2014/main" val="2887457011"/>
                    </a:ext>
                  </a:extLst>
                </a:gridCol>
                <a:gridCol w="1473892">
                  <a:extLst>
                    <a:ext uri="{9D8B030D-6E8A-4147-A177-3AD203B41FA5}">
                      <a16:colId xmlns:a16="http://schemas.microsoft.com/office/drawing/2014/main" val="3361313633"/>
                    </a:ext>
                  </a:extLst>
                </a:gridCol>
              </a:tblGrid>
              <a:tr h="5223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PRIORIDAD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REQUERIMIENTO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CANTIDAD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COSTO UNITARIO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COSTO TOTAL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785637"/>
                  </a:ext>
                </a:extLst>
              </a:tr>
              <a:tr h="1638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1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Arbitraje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714500"/>
                  </a:ext>
                </a:extLst>
              </a:tr>
              <a:tr h="1638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Premiación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031785"/>
                  </a:ext>
                </a:extLst>
              </a:tr>
              <a:tr h="1638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3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Servicios médicos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0487641"/>
                  </a:ext>
                </a:extLst>
              </a:tr>
              <a:tr h="1746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4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Transporte de delegaciones 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5794629"/>
                  </a:ext>
                </a:extLst>
              </a:tr>
              <a:tr h="3378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5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Movilidad para traslado de materiales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9870496"/>
                  </a:ext>
                </a:extLst>
              </a:tr>
              <a:tr h="1677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6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Material deportivo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635705"/>
                  </a:ext>
                </a:extLst>
              </a:tr>
              <a:tr h="1708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7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Hidratantes y refrigerios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920899"/>
                  </a:ext>
                </a:extLst>
              </a:tr>
              <a:tr h="3378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8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Equipos de sonido por escenario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5713005"/>
                  </a:ext>
                </a:extLst>
              </a:tr>
              <a:tr h="17908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9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Acondicionamiento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912181"/>
                  </a:ext>
                </a:extLst>
              </a:tr>
              <a:tr h="17908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10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</a:rPr>
                        <a:t>Útiles de Oficina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8737248"/>
                  </a:ext>
                </a:extLst>
              </a:tr>
              <a:tr h="16382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600" dirty="0">
                          <a:effectLst/>
                          <a:highlight>
                            <a:srgbClr val="FFFF00"/>
                          </a:highlight>
                        </a:rPr>
                        <a:t>Presupuesto Total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  <a:highlight>
                            <a:srgbClr val="FFFF00"/>
                          </a:highlight>
                        </a:rPr>
                        <a:t>S/.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36261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1269F8C-0262-4ADC-AF22-97D6F9B6847A}"/>
              </a:ext>
            </a:extLst>
          </p:cNvPr>
          <p:cNvSpPr txBox="1"/>
          <p:nvPr/>
        </p:nvSpPr>
        <p:spPr>
          <a:xfrm>
            <a:off x="672796" y="855857"/>
            <a:ext cx="412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PRESUPUESTO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637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pSp>
        <p:nvGrpSpPr>
          <p:cNvPr id="104" name="Grupo 103">
            <a:extLst>
              <a:ext uri="{FF2B5EF4-FFF2-40B4-BE49-F238E27FC236}">
                <a16:creationId xmlns:a16="http://schemas.microsoft.com/office/drawing/2014/main" id="{1C069118-1A0E-407D-B3A0-E0C572294CB3}"/>
              </a:ext>
            </a:extLst>
          </p:cNvPr>
          <p:cNvGrpSpPr/>
          <p:nvPr/>
        </p:nvGrpSpPr>
        <p:grpSpPr>
          <a:xfrm>
            <a:off x="516416" y="1529797"/>
            <a:ext cx="3885471" cy="2405226"/>
            <a:chOff x="517235" y="1579418"/>
            <a:chExt cx="4544494" cy="2523668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D013AF51-9DE5-4E93-9359-F2970E7AFA8D}"/>
                </a:ext>
              </a:extLst>
            </p:cNvPr>
            <p:cNvSpPr/>
            <p:nvPr/>
          </p:nvSpPr>
          <p:spPr>
            <a:xfrm>
              <a:off x="517237" y="1579418"/>
              <a:ext cx="1006763" cy="46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  <a:endParaRPr lang="es-PE" dirty="0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1064C9AF-D99A-4E9C-9626-A2904AC2F836}"/>
                </a:ext>
              </a:extLst>
            </p:cNvPr>
            <p:cNvSpPr/>
            <p:nvPr/>
          </p:nvSpPr>
          <p:spPr>
            <a:xfrm>
              <a:off x="517236" y="2264310"/>
              <a:ext cx="1006761" cy="46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  <a:endParaRPr lang="es-PE" dirty="0"/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F9CA2734-F68C-4D9B-A74B-3A2BC749FCF7}"/>
                </a:ext>
              </a:extLst>
            </p:cNvPr>
            <p:cNvSpPr/>
            <p:nvPr/>
          </p:nvSpPr>
          <p:spPr>
            <a:xfrm>
              <a:off x="517235" y="2949202"/>
              <a:ext cx="1006763" cy="46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  <a:endParaRPr lang="es-PE" dirty="0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968C0779-CC96-40F3-8555-A0F4A5BA2922}"/>
                </a:ext>
              </a:extLst>
            </p:cNvPr>
            <p:cNvSpPr/>
            <p:nvPr/>
          </p:nvSpPr>
          <p:spPr>
            <a:xfrm>
              <a:off x="517235" y="3634094"/>
              <a:ext cx="1006763" cy="46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  <a:endParaRPr lang="es-PE" dirty="0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1393E947-3B95-408E-B14C-5472C1DB15D9}"/>
                </a:ext>
              </a:extLst>
            </p:cNvPr>
            <p:cNvSpPr/>
            <p:nvPr/>
          </p:nvSpPr>
          <p:spPr>
            <a:xfrm>
              <a:off x="1803400" y="1906708"/>
              <a:ext cx="1006763" cy="46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G1</a:t>
              </a:r>
              <a:endParaRPr lang="es-PE" dirty="0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081F4D28-889A-4BC9-B107-6C3FEF6826D1}"/>
                </a:ext>
              </a:extLst>
            </p:cNvPr>
            <p:cNvSpPr/>
            <p:nvPr/>
          </p:nvSpPr>
          <p:spPr>
            <a:xfrm>
              <a:off x="1833419" y="3355725"/>
              <a:ext cx="1006763" cy="46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G2</a:t>
              </a:r>
              <a:endParaRPr lang="es-PE" dirty="0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547FBA06-47F2-423E-8EE6-A533C3FDFFBE}"/>
                </a:ext>
              </a:extLst>
            </p:cNvPr>
            <p:cNvSpPr/>
            <p:nvPr/>
          </p:nvSpPr>
          <p:spPr>
            <a:xfrm>
              <a:off x="3510430" y="2632383"/>
              <a:ext cx="1551299" cy="46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CLASIFICA</a:t>
              </a:r>
              <a:endParaRPr lang="es-PE" dirty="0"/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7E74AFCD-7092-49FE-AB6C-54A1ABED73F0}"/>
                </a:ext>
              </a:extLst>
            </p:cNvPr>
            <p:cNvCxnSpPr>
              <a:stCxn id="5" idx="3"/>
              <a:endCxn id="30" idx="1"/>
            </p:cNvCxnSpPr>
            <p:nvPr/>
          </p:nvCxnSpPr>
          <p:spPr>
            <a:xfrm>
              <a:off x="1524000" y="1813914"/>
              <a:ext cx="279400" cy="327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6E14BFAF-17EA-4E09-BD44-E1787AA4A5AD}"/>
                </a:ext>
              </a:extLst>
            </p:cNvPr>
            <p:cNvCxnSpPr>
              <a:stCxn id="27" idx="3"/>
              <a:endCxn id="30" idx="1"/>
            </p:cNvCxnSpPr>
            <p:nvPr/>
          </p:nvCxnSpPr>
          <p:spPr>
            <a:xfrm flipV="1">
              <a:off x="1523997" y="2141204"/>
              <a:ext cx="279403" cy="357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F69D78AA-44D5-40FD-B2E6-198492D4C39A}"/>
                </a:ext>
              </a:extLst>
            </p:cNvPr>
            <p:cNvCxnSpPr>
              <a:stCxn id="28" idx="3"/>
              <a:endCxn id="31" idx="1"/>
            </p:cNvCxnSpPr>
            <p:nvPr/>
          </p:nvCxnSpPr>
          <p:spPr>
            <a:xfrm>
              <a:off x="1523998" y="3183698"/>
              <a:ext cx="309421" cy="406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731C1EAA-1D0A-42BB-9B9B-1B2E1A60B2AD}"/>
                </a:ext>
              </a:extLst>
            </p:cNvPr>
            <p:cNvCxnSpPr>
              <a:stCxn id="29" idx="3"/>
              <a:endCxn id="31" idx="1"/>
            </p:cNvCxnSpPr>
            <p:nvPr/>
          </p:nvCxnSpPr>
          <p:spPr>
            <a:xfrm flipV="1">
              <a:off x="1523998" y="3590221"/>
              <a:ext cx="309421" cy="278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1279F509-144A-4C93-859C-B819B2845D01}"/>
                </a:ext>
              </a:extLst>
            </p:cNvPr>
            <p:cNvCxnSpPr>
              <a:cxnSpLocks/>
              <a:stCxn id="30" idx="3"/>
              <a:endCxn id="32" idx="1"/>
            </p:cNvCxnSpPr>
            <p:nvPr/>
          </p:nvCxnSpPr>
          <p:spPr>
            <a:xfrm>
              <a:off x="2810164" y="2141204"/>
              <a:ext cx="700267" cy="725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0232D7FC-B581-4737-A769-48435C16B2F6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 flipV="1">
              <a:off x="2840183" y="2866880"/>
              <a:ext cx="670247" cy="723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5FE57F59-D5F1-4022-902F-8525683BF3CE}"/>
              </a:ext>
            </a:extLst>
          </p:cNvPr>
          <p:cNvGrpSpPr/>
          <p:nvPr/>
        </p:nvGrpSpPr>
        <p:grpSpPr>
          <a:xfrm>
            <a:off x="6347692" y="1413446"/>
            <a:ext cx="5433290" cy="2994037"/>
            <a:chOff x="5844310" y="1485599"/>
            <a:chExt cx="6211935" cy="3054690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E9F595A7-CB3E-4A3A-8B6C-A834EC66A302}"/>
                </a:ext>
              </a:extLst>
            </p:cNvPr>
            <p:cNvSpPr/>
            <p:nvPr/>
          </p:nvSpPr>
          <p:spPr>
            <a:xfrm>
              <a:off x="5844310" y="1485599"/>
              <a:ext cx="1122172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</a:t>
              </a:r>
              <a:endParaRPr lang="es-PE" dirty="0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51F7A7F-5027-492D-A8BF-5FE3773A4243}"/>
                </a:ext>
              </a:extLst>
            </p:cNvPr>
            <p:cNvSpPr/>
            <p:nvPr/>
          </p:nvSpPr>
          <p:spPr>
            <a:xfrm>
              <a:off x="5863814" y="2141204"/>
              <a:ext cx="1122172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  <a:endParaRPr lang="es-PE" dirty="0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87C12735-646C-46BD-BE98-DDA1719CD611}"/>
                </a:ext>
              </a:extLst>
            </p:cNvPr>
            <p:cNvSpPr/>
            <p:nvPr/>
          </p:nvSpPr>
          <p:spPr>
            <a:xfrm>
              <a:off x="5863814" y="2810116"/>
              <a:ext cx="1122172" cy="46899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3</a:t>
              </a:r>
              <a:endParaRPr lang="es-PE" dirty="0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5B7351CC-ABDE-46BC-A138-186D072B4003}"/>
                </a:ext>
              </a:extLst>
            </p:cNvPr>
            <p:cNvSpPr/>
            <p:nvPr/>
          </p:nvSpPr>
          <p:spPr>
            <a:xfrm>
              <a:off x="5892208" y="3429000"/>
              <a:ext cx="1122172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4</a:t>
              </a:r>
              <a:endParaRPr lang="es-PE" dirty="0"/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17EB9DD9-9698-443F-A86A-611D82383011}"/>
                </a:ext>
              </a:extLst>
            </p:cNvPr>
            <p:cNvSpPr/>
            <p:nvPr/>
          </p:nvSpPr>
          <p:spPr>
            <a:xfrm>
              <a:off x="5892208" y="4071297"/>
              <a:ext cx="1122172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5</a:t>
              </a:r>
              <a:endParaRPr lang="es-PE" dirty="0"/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14D8E19D-453F-42AD-B3D0-3100CB482C45}"/>
                </a:ext>
              </a:extLst>
            </p:cNvPr>
            <p:cNvSpPr/>
            <p:nvPr/>
          </p:nvSpPr>
          <p:spPr>
            <a:xfrm>
              <a:off x="7463718" y="1813914"/>
              <a:ext cx="1122172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G1</a:t>
              </a:r>
              <a:endParaRPr lang="es-PE" dirty="0"/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B3FDDA1B-C41F-4B07-A61D-19F5ADCD9D7C}"/>
                </a:ext>
              </a:extLst>
            </p:cNvPr>
            <p:cNvSpPr/>
            <p:nvPr/>
          </p:nvSpPr>
          <p:spPr>
            <a:xfrm>
              <a:off x="7579321" y="3762278"/>
              <a:ext cx="1065552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G2</a:t>
              </a:r>
              <a:endParaRPr lang="es-PE" dirty="0"/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A1941F11-25BA-4330-9D2A-CC06DDB26965}"/>
                </a:ext>
              </a:extLst>
            </p:cNvPr>
            <p:cNvSpPr/>
            <p:nvPr/>
          </p:nvSpPr>
          <p:spPr>
            <a:xfrm>
              <a:off x="9063622" y="3096445"/>
              <a:ext cx="1122172" cy="46899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G-B</a:t>
              </a:r>
              <a:endParaRPr lang="es-PE" dirty="0"/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5FE80EEC-FD11-4E98-A69C-A67221B7906B}"/>
                </a:ext>
              </a:extLst>
            </p:cNvPr>
            <p:cNvSpPr/>
            <p:nvPr/>
          </p:nvSpPr>
          <p:spPr>
            <a:xfrm>
              <a:off x="9063622" y="2085578"/>
              <a:ext cx="1122172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G-A</a:t>
              </a:r>
              <a:endParaRPr lang="es-PE" dirty="0"/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44B2CCEF-00CE-4CCA-9C3A-D370E476F997}"/>
                </a:ext>
              </a:extLst>
            </p:cNvPr>
            <p:cNvSpPr/>
            <p:nvPr/>
          </p:nvSpPr>
          <p:spPr>
            <a:xfrm>
              <a:off x="10615685" y="2554569"/>
              <a:ext cx="1440560" cy="4689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CLASIFICA</a:t>
              </a:r>
              <a:endParaRPr lang="es-PE" dirty="0"/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531A5AA3-8EB8-4CDE-86B5-91F39FCF055D}"/>
                </a:ext>
              </a:extLst>
            </p:cNvPr>
            <p:cNvCxnSpPr/>
            <p:nvPr/>
          </p:nvCxnSpPr>
          <p:spPr>
            <a:xfrm>
              <a:off x="7130473" y="1706788"/>
              <a:ext cx="0" cy="66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A9835077-F99D-4CE4-880F-E98189936AB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6966482" y="1720095"/>
              <a:ext cx="163991" cy="8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E3F2D60-85AD-4567-863B-35BF27F68CBF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6985986" y="2375700"/>
              <a:ext cx="1444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54533899-330A-45F0-9D9F-F3EEF31F05F0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7130473" y="2048410"/>
              <a:ext cx="3332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151267A5-DD01-4A90-AD00-789BB7064391}"/>
                </a:ext>
              </a:extLst>
            </p:cNvPr>
            <p:cNvCxnSpPr>
              <a:cxnSpLocks/>
            </p:cNvCxnSpPr>
            <p:nvPr/>
          </p:nvCxnSpPr>
          <p:spPr>
            <a:xfrm>
              <a:off x="7220011" y="3663496"/>
              <a:ext cx="0" cy="642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45ED1C56-11A3-49C8-952D-496B64AAA152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7014380" y="3663496"/>
              <a:ext cx="2056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F693DF75-B634-4217-A123-27A642B03699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7014380" y="4305792"/>
              <a:ext cx="20563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78C8D139-51BA-41ED-8311-B73E65AC6464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7220011" y="3996774"/>
              <a:ext cx="3593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de flecha 75">
              <a:extLst>
                <a:ext uri="{FF2B5EF4-FFF2-40B4-BE49-F238E27FC236}">
                  <a16:creationId xmlns:a16="http://schemas.microsoft.com/office/drawing/2014/main" id="{2A65DE18-E655-4E51-8894-D6E42255B169}"/>
                </a:ext>
              </a:extLst>
            </p:cNvPr>
            <p:cNvCxnSpPr>
              <a:stCxn id="34" idx="3"/>
              <a:endCxn id="39" idx="1"/>
            </p:cNvCxnSpPr>
            <p:nvPr/>
          </p:nvCxnSpPr>
          <p:spPr>
            <a:xfrm>
              <a:off x="6985986" y="3044612"/>
              <a:ext cx="2077636" cy="286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E980CE5B-C0E1-45CC-BF9A-C54CE50DF1E0}"/>
                </a:ext>
              </a:extLst>
            </p:cNvPr>
            <p:cNvCxnSpPr>
              <a:cxnSpLocks/>
            </p:cNvCxnSpPr>
            <p:nvPr/>
          </p:nvCxnSpPr>
          <p:spPr>
            <a:xfrm>
              <a:off x="8854248" y="2041244"/>
              <a:ext cx="0" cy="19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C6A565E6-15DC-4E04-AF06-E6D517693BB2}"/>
                </a:ext>
              </a:extLst>
            </p:cNvPr>
            <p:cNvCxnSpPr>
              <a:stCxn id="37" idx="3"/>
            </p:cNvCxnSpPr>
            <p:nvPr/>
          </p:nvCxnSpPr>
          <p:spPr>
            <a:xfrm>
              <a:off x="8585890" y="2048410"/>
              <a:ext cx="2683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490139EE-911E-44A2-8BFB-FECF4ED9E1EA}"/>
                </a:ext>
              </a:extLst>
            </p:cNvPr>
            <p:cNvCxnSpPr>
              <a:stCxn id="38" idx="3"/>
            </p:cNvCxnSpPr>
            <p:nvPr/>
          </p:nvCxnSpPr>
          <p:spPr>
            <a:xfrm flipV="1">
              <a:off x="8644873" y="3984644"/>
              <a:ext cx="209375" cy="1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:a16="http://schemas.microsoft.com/office/drawing/2014/main" id="{CFE4DA62-6FAE-45D7-83B8-2F5CEF5EDBBC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8854248" y="2320073"/>
              <a:ext cx="20937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3FA7C01D-F5AC-4EE9-8800-4B1D1EED3726}"/>
                </a:ext>
              </a:extLst>
            </p:cNvPr>
            <p:cNvCxnSpPr>
              <a:endCxn id="41" idx="0"/>
            </p:cNvCxnSpPr>
            <p:nvPr/>
          </p:nvCxnSpPr>
          <p:spPr>
            <a:xfrm>
              <a:off x="11059031" y="2554569"/>
              <a:ext cx="276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1DAAB40E-4864-4A71-A724-E8D397CBFD8D}"/>
                </a:ext>
              </a:extLst>
            </p:cNvPr>
            <p:cNvCxnSpPr>
              <a:cxnSpLocks/>
            </p:cNvCxnSpPr>
            <p:nvPr/>
          </p:nvCxnSpPr>
          <p:spPr>
            <a:xfrm>
              <a:off x="10372436" y="2320073"/>
              <a:ext cx="16164" cy="1010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185B48AB-3B99-44AD-8A5A-F994EC9307D3}"/>
                </a:ext>
              </a:extLst>
            </p:cNvPr>
            <p:cNvCxnSpPr>
              <a:stCxn id="40" idx="3"/>
            </p:cNvCxnSpPr>
            <p:nvPr/>
          </p:nvCxnSpPr>
          <p:spPr>
            <a:xfrm flipV="1">
              <a:off x="10185794" y="2320073"/>
              <a:ext cx="18664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67EA8364-0E00-416A-A85A-B449647F0922}"/>
                </a:ext>
              </a:extLst>
            </p:cNvPr>
            <p:cNvCxnSpPr>
              <a:stCxn id="39" idx="3"/>
            </p:cNvCxnSpPr>
            <p:nvPr/>
          </p:nvCxnSpPr>
          <p:spPr>
            <a:xfrm>
              <a:off x="10185794" y="3330941"/>
              <a:ext cx="2028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1415DC21-4C95-4ED2-874E-00F38760D93D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10388600" y="2789065"/>
              <a:ext cx="227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35462F7B-96C6-43C5-AAB9-D7135E1A446B}"/>
              </a:ext>
            </a:extLst>
          </p:cNvPr>
          <p:cNvSpPr txBox="1"/>
          <p:nvPr/>
        </p:nvSpPr>
        <p:spPr>
          <a:xfrm>
            <a:off x="7361844" y="2980432"/>
            <a:ext cx="98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Sorteo</a:t>
            </a:r>
            <a:endParaRPr lang="es-PE" dirty="0"/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E6E274E-7426-4822-8419-D48B92491601}"/>
              </a:ext>
            </a:extLst>
          </p:cNvPr>
          <p:cNvSpPr txBox="1"/>
          <p:nvPr/>
        </p:nvSpPr>
        <p:spPr>
          <a:xfrm>
            <a:off x="3888923" y="815193"/>
            <a:ext cx="29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Torneo de eliminación simple</a:t>
            </a:r>
            <a:endParaRPr lang="es-PE" dirty="0">
              <a:solidFill>
                <a:srgbClr val="00B0F0"/>
              </a:solidFill>
            </a:endParaRPr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CFA9525F-B32E-4BA3-BDBF-204115711987}"/>
              </a:ext>
            </a:extLst>
          </p:cNvPr>
          <p:cNvCxnSpPr>
            <a:cxnSpLocks/>
          </p:cNvCxnSpPr>
          <p:nvPr/>
        </p:nvCxnSpPr>
        <p:spPr>
          <a:xfrm>
            <a:off x="516416" y="4762013"/>
            <a:ext cx="1151856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17EFD1B2-0E41-4D3A-9A13-E24C0D6AE802}"/>
              </a:ext>
            </a:extLst>
          </p:cNvPr>
          <p:cNvSpPr txBox="1"/>
          <p:nvPr/>
        </p:nvSpPr>
        <p:spPr>
          <a:xfrm>
            <a:off x="2905508" y="1223181"/>
            <a:ext cx="330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En ambos caso se hace un sorteo para el orden de los equipos</a:t>
            </a:r>
            <a:endParaRPr lang="es-PE" dirty="0"/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914C2436-C364-4ABB-87B9-207E742D0693}"/>
              </a:ext>
            </a:extLst>
          </p:cNvPr>
          <p:cNvSpPr txBox="1"/>
          <p:nvPr/>
        </p:nvSpPr>
        <p:spPr>
          <a:xfrm>
            <a:off x="672796" y="4941455"/>
            <a:ext cx="425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Nota: Cuando son pares, los partidos son parejos, de cada para se elimina 1 y clasifica uno – continua las llaves hasta quedar 2 ganadores para la clasificación</a:t>
            </a:r>
            <a:endParaRPr lang="es-PE" dirty="0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B8B66F84-91B8-45C3-8D65-0C5D194402C4}"/>
              </a:ext>
            </a:extLst>
          </p:cNvPr>
          <p:cNvSpPr txBox="1"/>
          <p:nvPr/>
        </p:nvSpPr>
        <p:spPr>
          <a:xfrm>
            <a:off x="6275699" y="4993322"/>
            <a:ext cx="5409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Nota: Cuando son impares, a partir de 5 equipos,   los partidos no son parejos, se hace un sorteo quien con quien juega y el que queda sin rival clasifica a la siguiente ronda, de ser mayor de 5 ( es decir 7)se hace otro sorteo y se arma otra ronda de llaves – hasta quedar 2 ganadores para la clasificación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04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AB2EF3-CE0C-4281-84CE-8D2BFF9B8C5C}"/>
              </a:ext>
            </a:extLst>
          </p:cNvPr>
          <p:cNvSpPr txBox="1"/>
          <p:nvPr/>
        </p:nvSpPr>
        <p:spPr>
          <a:xfrm>
            <a:off x="267854" y="1011590"/>
            <a:ext cx="2567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INSCRIPCIONES ETAPA IE.</a:t>
            </a:r>
          </a:p>
          <a:p>
            <a:pPr algn="just"/>
            <a:r>
              <a:rPr lang="es-ES" sz="1600" dirty="0"/>
              <a:t>La comisión organizadora elabora los formularios o fichas de inscripción para los deportes colectivos y deportes individuales, así como para los paradeportes en paraatletismo (si no tiene contendor hace la prueba para obtener su marca).</a:t>
            </a:r>
            <a:endParaRPr lang="es-PE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1F5923-D90C-4D04-9114-55F9C5D7D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5563" y="1011590"/>
            <a:ext cx="3497728" cy="52876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6E4A2C-876F-4E66-BBAE-E94CCDC070B3}"/>
              </a:ext>
            </a:extLst>
          </p:cNvPr>
          <p:cNvSpPr txBox="1"/>
          <p:nvPr/>
        </p:nvSpPr>
        <p:spPr>
          <a:xfrm>
            <a:off x="6645563" y="959042"/>
            <a:ext cx="51123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REPORTE DE LA PARTICIPACIÓN EN LA  ETAPA IE.</a:t>
            </a:r>
          </a:p>
          <a:p>
            <a:pPr algn="just"/>
            <a:r>
              <a:rPr lang="es-ES" sz="1600" dirty="0"/>
              <a:t>Desde la DEFID se remitirá un formato para que la institución educativa envíe la información del número de participantes, disciplinas deportivos, cantidades por género y categoría y tiempo de duración de la etapa.</a:t>
            </a:r>
            <a:endParaRPr lang="es-PE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815DBA-2D45-4EEA-9458-BF0AC009F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275" y="2442306"/>
            <a:ext cx="5058616" cy="34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AB2EF3-CE0C-4281-84CE-8D2BFF9B8C5C}"/>
              </a:ext>
            </a:extLst>
          </p:cNvPr>
          <p:cNvSpPr txBox="1"/>
          <p:nvPr/>
        </p:nvSpPr>
        <p:spPr>
          <a:xfrm>
            <a:off x="267855" y="840956"/>
            <a:ext cx="67181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B0F0"/>
                </a:solidFill>
              </a:rPr>
              <a:t>Terminada la etapa IE que sigue en los JEDPA </a:t>
            </a:r>
          </a:p>
          <a:p>
            <a:pPr algn="just"/>
            <a:r>
              <a:rPr lang="es-ES" b="1" dirty="0"/>
              <a:t>Continua la participación en la etapa UGEL, para ello se debe: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Contar con el usuario y contraseña en PERUEDUCA. Si no lo Tiene gestionarla registrándote en el mismo Portal.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Estar atento a la publicación de las Bases Generales y Específicas.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Contar con los requisitos para la inscripción en la etapa UGEL, entre ellas la fotografía actual de cada deportista, delegado y entrenador.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Conocer el cronograma de Inscripciones y competencias que publicará la UGEL a la cual corresponde la 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Ingresar al Sistema de inscripciones , completar los datos en la ficha electrónica, Verificar que los datos estén correctamente Registrados.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Si tengo dudas consultar al </a:t>
            </a:r>
            <a:r>
              <a:rPr lang="es-ES" sz="1600" dirty="0" err="1"/>
              <a:t>Call</a:t>
            </a:r>
            <a:r>
              <a:rPr lang="es-ES" sz="1600" dirty="0"/>
              <a:t> Center del MINEDU, los teléfono y anexos, así como el correo de consultas, estarán en la portada de la página Web y en la opción inscripciones.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Cuando este las fichas correctamente del estado GENERADO paso al estado REMITIDO y luego se genera e imprime la FICHA de INSCRIPCIÓN del sistema.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Armar una Carpeta de documentos por cada estudiante y deporte que contenga: la ficha de inscripción, copia del DNI o CE o Pasaporte, certificado médico, constancia de inscripción en el sistema de salud público o privado, la autorización del padre/madre/tutor, permiso notarial ( en caso tenga que viajar), estar con matrícula actual en el SIAGIE, entre otros documentos que señale las Bases.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B3F869-57B7-49B5-976D-826AE16C7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401" y="1077100"/>
            <a:ext cx="4678193" cy="55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641CD55B-8CDE-4465-93FC-A5BDA635A259}"/>
              </a:ext>
            </a:extLst>
          </p:cNvPr>
          <p:cNvSpPr txBox="1">
            <a:spLocks/>
          </p:cNvSpPr>
          <p:nvPr/>
        </p:nvSpPr>
        <p:spPr>
          <a:xfrm>
            <a:off x="2716486" y="5941627"/>
            <a:ext cx="8930245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spcBef>
                <a:spcPts val="0"/>
              </a:spcBef>
              <a:buClr>
                <a:srgbClr val="0070C0"/>
              </a:buClr>
              <a:buSzPts val="1800"/>
              <a:buFont typeface="Noto Sans Symbols"/>
              <a:buNone/>
            </a:pPr>
            <a:endParaRPr lang="es-ES" sz="1800" dirty="0">
              <a:solidFill>
                <a:srgbClr val="59595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70C0"/>
              </a:buClr>
              <a:buSzPts val="1400"/>
              <a:buNone/>
            </a:pPr>
            <a:endParaRPr lang="es-ES" sz="1800" dirty="0">
              <a:solidFill>
                <a:srgbClr val="595959"/>
              </a:solidFill>
            </a:endParaRPr>
          </a:p>
        </p:txBody>
      </p:sp>
      <p:sp>
        <p:nvSpPr>
          <p:cNvPr id="7" name="Google Shape;124;g142472c3417_0_182">
            <a:extLst>
              <a:ext uri="{FF2B5EF4-FFF2-40B4-BE49-F238E27FC236}">
                <a16:creationId xmlns:a16="http://schemas.microsoft.com/office/drawing/2014/main" id="{B52B419A-1C8C-41FD-BAA0-9902DA8EF5E8}"/>
              </a:ext>
            </a:extLst>
          </p:cNvPr>
          <p:cNvSpPr/>
          <p:nvPr/>
        </p:nvSpPr>
        <p:spPr>
          <a:xfrm>
            <a:off x="2117105" y="4863507"/>
            <a:ext cx="2399501" cy="346905"/>
          </a:xfrm>
          <a:prstGeom prst="roundRect">
            <a:avLst>
              <a:gd name="adj" fmla="val 31114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5;g142472c3417_0_182">
            <a:extLst>
              <a:ext uri="{FF2B5EF4-FFF2-40B4-BE49-F238E27FC236}">
                <a16:creationId xmlns:a16="http://schemas.microsoft.com/office/drawing/2014/main" id="{B4DFE721-8D86-47F0-BB6B-00F1532EC79D}"/>
              </a:ext>
            </a:extLst>
          </p:cNvPr>
          <p:cNvSpPr/>
          <p:nvPr/>
        </p:nvSpPr>
        <p:spPr>
          <a:xfrm>
            <a:off x="2125539" y="4865389"/>
            <a:ext cx="2638717" cy="40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Kimberly García</a:t>
            </a:r>
            <a:endParaRPr dirty="0"/>
          </a:p>
        </p:txBody>
      </p:sp>
      <p:sp>
        <p:nvSpPr>
          <p:cNvPr id="10" name="Google Shape;126;g142472c3417_0_182">
            <a:extLst>
              <a:ext uri="{FF2B5EF4-FFF2-40B4-BE49-F238E27FC236}">
                <a16:creationId xmlns:a16="http://schemas.microsoft.com/office/drawing/2014/main" id="{6B19221C-D49E-4C57-8C52-9774C147F8FE}"/>
              </a:ext>
            </a:extLst>
          </p:cNvPr>
          <p:cNvSpPr/>
          <p:nvPr/>
        </p:nvSpPr>
        <p:spPr>
          <a:xfrm>
            <a:off x="2400514" y="2283193"/>
            <a:ext cx="2399501" cy="346905"/>
          </a:xfrm>
          <a:prstGeom prst="roundRect">
            <a:avLst>
              <a:gd name="adj" fmla="val 31114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27;g142472c3417_0_182">
            <a:extLst>
              <a:ext uri="{FF2B5EF4-FFF2-40B4-BE49-F238E27FC236}">
                <a16:creationId xmlns:a16="http://schemas.microsoft.com/office/drawing/2014/main" id="{86FF4C4F-399B-4124-87E9-1263CDF3EF9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6498" t="22856" r="60795" b="62214"/>
          <a:stretch/>
        </p:blipFill>
        <p:spPr>
          <a:xfrm>
            <a:off x="2590076" y="4118775"/>
            <a:ext cx="1414007" cy="47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g142472c3417_0_182">
            <a:extLst>
              <a:ext uri="{FF2B5EF4-FFF2-40B4-BE49-F238E27FC236}">
                <a16:creationId xmlns:a16="http://schemas.microsoft.com/office/drawing/2014/main" id="{B0F75D2E-AA54-4757-ADFD-34602FC44F0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8289" t="22544" r="9003" b="62526"/>
          <a:stretch/>
        </p:blipFill>
        <p:spPr>
          <a:xfrm>
            <a:off x="2513819" y="1613926"/>
            <a:ext cx="1601175" cy="40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4;g142472c3417_0_182" descr="Kimberly García: «Siempre soñé con hacer historia en este deporte»">
            <a:extLst>
              <a:ext uri="{FF2B5EF4-FFF2-40B4-BE49-F238E27FC236}">
                <a16:creationId xmlns:a16="http://schemas.microsoft.com/office/drawing/2014/main" id="{490BCF03-DFF3-4259-97CE-102A3721A27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26739" t="5062" r="29322" b="29034"/>
          <a:stretch/>
        </p:blipFill>
        <p:spPr>
          <a:xfrm>
            <a:off x="734940" y="5040879"/>
            <a:ext cx="1343312" cy="1300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Google Shape;135;g142472c3417_0_182" descr="Renato Tapia: el sueño del celta | Vigo | Selección Peruana | Deportes | La  República">
            <a:extLst>
              <a:ext uri="{FF2B5EF4-FFF2-40B4-BE49-F238E27FC236}">
                <a16:creationId xmlns:a16="http://schemas.microsoft.com/office/drawing/2014/main" id="{F29DA984-9614-4328-825F-3B043DDA9F9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27829" t="-310" r="23286" b="17174"/>
          <a:stretch/>
        </p:blipFill>
        <p:spPr>
          <a:xfrm>
            <a:off x="734940" y="2203524"/>
            <a:ext cx="1343312" cy="1300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" name="Google Shape;136;g142472c3417_0_182">
            <a:extLst>
              <a:ext uri="{FF2B5EF4-FFF2-40B4-BE49-F238E27FC236}">
                <a16:creationId xmlns:a16="http://schemas.microsoft.com/office/drawing/2014/main" id="{B6402B2D-03A2-495E-9027-0B23E74993E2}"/>
              </a:ext>
            </a:extLst>
          </p:cNvPr>
          <p:cNvSpPr/>
          <p:nvPr/>
        </p:nvSpPr>
        <p:spPr>
          <a:xfrm>
            <a:off x="2513820" y="2285075"/>
            <a:ext cx="2189513" cy="40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Renato Tapia</a:t>
            </a:r>
            <a:endParaRPr sz="2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37;g142472c3417_0_182">
            <a:extLst>
              <a:ext uri="{FF2B5EF4-FFF2-40B4-BE49-F238E27FC236}">
                <a16:creationId xmlns:a16="http://schemas.microsoft.com/office/drawing/2014/main" id="{91BC6274-6C53-4BDA-B72B-AFDCD8FD68C4}"/>
              </a:ext>
            </a:extLst>
          </p:cNvPr>
          <p:cNvSpPr/>
          <p:nvPr/>
        </p:nvSpPr>
        <p:spPr>
          <a:xfrm>
            <a:off x="2251971" y="2683343"/>
            <a:ext cx="2488364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sz="1400" b="1" i="0" u="none" strike="noStrike" cap="non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Seleccionado Nacional</a:t>
            </a:r>
            <a:endParaRPr sz="1400" b="1" i="0" u="none" strike="noStrike" cap="none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38;g142472c3417_0_182">
            <a:extLst>
              <a:ext uri="{FF2B5EF4-FFF2-40B4-BE49-F238E27FC236}">
                <a16:creationId xmlns:a16="http://schemas.microsoft.com/office/drawing/2014/main" id="{9D65C93F-93FC-462A-A323-C0DD12D60FF0}"/>
              </a:ext>
            </a:extLst>
          </p:cNvPr>
          <p:cNvSpPr txBox="1"/>
          <p:nvPr/>
        </p:nvSpPr>
        <p:spPr>
          <a:xfrm>
            <a:off x="2125540" y="5596565"/>
            <a:ext cx="26387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sz="1400" b="1" i="0" u="none" strike="noStrike" cap="none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Doble medalla de oro en Mundial de Atletismo</a:t>
            </a:r>
            <a:endParaRPr dirty="0"/>
          </a:p>
        </p:txBody>
      </p:sp>
      <p:cxnSp>
        <p:nvCxnSpPr>
          <p:cNvPr id="20" name="Google Shape;139;g142472c3417_0_182">
            <a:extLst>
              <a:ext uri="{FF2B5EF4-FFF2-40B4-BE49-F238E27FC236}">
                <a16:creationId xmlns:a16="http://schemas.microsoft.com/office/drawing/2014/main" id="{447983CB-23BD-4A47-8342-C848461B6CE5}"/>
              </a:ext>
            </a:extLst>
          </p:cNvPr>
          <p:cNvCxnSpPr>
            <a:cxnSpLocks/>
          </p:cNvCxnSpPr>
          <p:nvPr/>
        </p:nvCxnSpPr>
        <p:spPr>
          <a:xfrm>
            <a:off x="1450562" y="3935997"/>
            <a:ext cx="3252771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165;p6">
            <a:extLst>
              <a:ext uri="{FF2B5EF4-FFF2-40B4-BE49-F238E27FC236}">
                <a16:creationId xmlns:a16="http://schemas.microsoft.com/office/drawing/2014/main" id="{06B1364F-04E3-4386-8BE7-954069E315E8}"/>
              </a:ext>
            </a:extLst>
          </p:cNvPr>
          <p:cNvSpPr txBox="1"/>
          <p:nvPr/>
        </p:nvSpPr>
        <p:spPr>
          <a:xfrm>
            <a:off x="1930400" y="782029"/>
            <a:ext cx="8331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LOS MEJORES REFERENTES DE LOS JUEGOS ESCOLARES DEPORTIVOS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E" sz="1600" b="1" i="0" u="none" strike="noStrike" cap="none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DEPORTISTAS DESTACADOS A NIVEL INTERNACIONAL</a:t>
            </a:r>
          </a:p>
        </p:txBody>
      </p:sp>
      <p:sp>
        <p:nvSpPr>
          <p:cNvPr id="24" name="Google Shape;144;g142472c3417_0_91">
            <a:extLst>
              <a:ext uri="{FF2B5EF4-FFF2-40B4-BE49-F238E27FC236}">
                <a16:creationId xmlns:a16="http://schemas.microsoft.com/office/drawing/2014/main" id="{ABB0253C-059B-4E97-AEB0-60600C8E8A09}"/>
              </a:ext>
            </a:extLst>
          </p:cNvPr>
          <p:cNvSpPr/>
          <p:nvPr/>
        </p:nvSpPr>
        <p:spPr>
          <a:xfrm>
            <a:off x="7873282" y="4781818"/>
            <a:ext cx="3733162" cy="424785"/>
          </a:xfrm>
          <a:prstGeom prst="roundRect">
            <a:avLst>
              <a:gd name="adj" fmla="val 31114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45;g142472c3417_0_91">
            <a:extLst>
              <a:ext uri="{FF2B5EF4-FFF2-40B4-BE49-F238E27FC236}">
                <a16:creationId xmlns:a16="http://schemas.microsoft.com/office/drawing/2014/main" id="{5D858DEE-66F0-472B-895E-052F56F2345C}"/>
              </a:ext>
            </a:extLst>
          </p:cNvPr>
          <p:cNvSpPr/>
          <p:nvPr/>
        </p:nvSpPr>
        <p:spPr>
          <a:xfrm>
            <a:off x="8084244" y="4769680"/>
            <a:ext cx="3560624" cy="50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Carlos Nano Fernández</a:t>
            </a:r>
            <a:endParaRPr dirty="0"/>
          </a:p>
        </p:txBody>
      </p:sp>
      <p:sp>
        <p:nvSpPr>
          <p:cNvPr id="26" name="Google Shape;146;g142472c3417_0_91">
            <a:extLst>
              <a:ext uri="{FF2B5EF4-FFF2-40B4-BE49-F238E27FC236}">
                <a16:creationId xmlns:a16="http://schemas.microsoft.com/office/drawing/2014/main" id="{8B2027CF-B3B9-444A-B692-5329721A5C4D}"/>
              </a:ext>
            </a:extLst>
          </p:cNvPr>
          <p:cNvSpPr/>
          <p:nvPr/>
        </p:nvSpPr>
        <p:spPr>
          <a:xfrm>
            <a:off x="7963682" y="5557324"/>
            <a:ext cx="3642761" cy="56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sz="1400" b="1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Campeón del WTT </a:t>
            </a:r>
            <a:r>
              <a:rPr lang="es-PE" sz="1400" b="1" i="0" u="none" strike="noStrike" cap="none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Youth</a:t>
            </a:r>
            <a:r>
              <a:rPr lang="es-PE" sz="1400" b="1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Contender Lima 2022 y medalla de bronce en Mundial Juvenil de Tenis de Mesa</a:t>
            </a:r>
            <a:endParaRPr sz="1400" b="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47;g142472c3417_0_91">
            <a:extLst>
              <a:ext uri="{FF2B5EF4-FFF2-40B4-BE49-F238E27FC236}">
                <a16:creationId xmlns:a16="http://schemas.microsoft.com/office/drawing/2014/main" id="{C1079E48-E98A-4BD8-90D6-C9776B99FCFB}"/>
              </a:ext>
            </a:extLst>
          </p:cNvPr>
          <p:cNvSpPr/>
          <p:nvPr/>
        </p:nvSpPr>
        <p:spPr>
          <a:xfrm>
            <a:off x="7873282" y="2388174"/>
            <a:ext cx="2792232" cy="424785"/>
          </a:xfrm>
          <a:prstGeom prst="roundRect">
            <a:avLst>
              <a:gd name="adj" fmla="val 31114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48;g142472c3417_0_91">
            <a:extLst>
              <a:ext uri="{FF2B5EF4-FFF2-40B4-BE49-F238E27FC236}">
                <a16:creationId xmlns:a16="http://schemas.microsoft.com/office/drawing/2014/main" id="{FF891BA8-1723-4512-A3E3-87C784C2DF2B}"/>
              </a:ext>
            </a:extLst>
          </p:cNvPr>
          <p:cNvSpPr/>
          <p:nvPr/>
        </p:nvSpPr>
        <p:spPr>
          <a:xfrm>
            <a:off x="7963682" y="2376036"/>
            <a:ext cx="2701832" cy="50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Alexia Sotomayor</a:t>
            </a:r>
            <a:endParaRPr dirty="0"/>
          </a:p>
        </p:txBody>
      </p:sp>
      <p:sp>
        <p:nvSpPr>
          <p:cNvPr id="29" name="Google Shape;149;g142472c3417_0_91">
            <a:extLst>
              <a:ext uri="{FF2B5EF4-FFF2-40B4-BE49-F238E27FC236}">
                <a16:creationId xmlns:a16="http://schemas.microsoft.com/office/drawing/2014/main" id="{15DDF5F3-3924-495E-BF83-E0A796B9B91C}"/>
              </a:ext>
            </a:extLst>
          </p:cNvPr>
          <p:cNvSpPr/>
          <p:nvPr/>
        </p:nvSpPr>
        <p:spPr>
          <a:xfrm>
            <a:off x="7849554" y="2913912"/>
            <a:ext cx="3430650" cy="56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sz="1400" b="1" i="0" u="none" strike="noStrike" cap="none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Máxima medallista nacional de Juegos Sudamericanos de la Juventud en Argentina</a:t>
            </a:r>
            <a:endParaRPr dirty="0"/>
          </a:p>
        </p:txBody>
      </p:sp>
      <p:cxnSp>
        <p:nvCxnSpPr>
          <p:cNvPr id="30" name="Google Shape;150;g142472c3417_0_91">
            <a:extLst>
              <a:ext uri="{FF2B5EF4-FFF2-40B4-BE49-F238E27FC236}">
                <a16:creationId xmlns:a16="http://schemas.microsoft.com/office/drawing/2014/main" id="{F2C75816-64D6-4B19-8DBD-9CAAF984AB50}"/>
              </a:ext>
            </a:extLst>
          </p:cNvPr>
          <p:cNvCxnSpPr>
            <a:cxnSpLocks/>
          </p:cNvCxnSpPr>
          <p:nvPr/>
        </p:nvCxnSpPr>
        <p:spPr>
          <a:xfrm>
            <a:off x="6791557" y="3939154"/>
            <a:ext cx="4365268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" name="Google Shape;156;g142472c3417_0_91" descr="Carlos Fernández consigue el campeón del WTT Youth Contender Lima 2022 |  TVPerú">
            <a:extLst>
              <a:ext uri="{FF2B5EF4-FFF2-40B4-BE49-F238E27FC236}">
                <a16:creationId xmlns:a16="http://schemas.microsoft.com/office/drawing/2014/main" id="{60745150-88A1-4F8D-9978-CDC2A1BFCB9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6470" t="517" r="44079" b="29313"/>
          <a:stretch/>
        </p:blipFill>
        <p:spPr>
          <a:xfrm>
            <a:off x="6247477" y="4474745"/>
            <a:ext cx="1563174" cy="159235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" name="Google Shape;157;g142472c3417_0_91">
            <a:extLst>
              <a:ext uri="{FF2B5EF4-FFF2-40B4-BE49-F238E27FC236}">
                <a16:creationId xmlns:a16="http://schemas.microsoft.com/office/drawing/2014/main" id="{C9B1BEEC-3AF0-4D5E-BFB7-D5789B43995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6752" t="65956" r="59074" b="18481"/>
          <a:stretch/>
        </p:blipFill>
        <p:spPr>
          <a:xfrm>
            <a:off x="7963682" y="1680268"/>
            <a:ext cx="1719348" cy="60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8;g142472c3417_0_91">
            <a:extLst>
              <a:ext uri="{FF2B5EF4-FFF2-40B4-BE49-F238E27FC236}">
                <a16:creationId xmlns:a16="http://schemas.microsoft.com/office/drawing/2014/main" id="{05C4C694-622C-46C6-B4EC-555F9403526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8625" t="80561" r="53311" b="3875"/>
          <a:stretch/>
        </p:blipFill>
        <p:spPr>
          <a:xfrm>
            <a:off x="8107425" y="4097969"/>
            <a:ext cx="1915099" cy="60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59;g142472c3417_0_91" descr="Nacida para vencer: Alexia Sotomayor se consolida como la mejor nadadora  del Perú | Noticias | Agencia Peruana de Noticias Andina">
            <a:extLst>
              <a:ext uri="{FF2B5EF4-FFF2-40B4-BE49-F238E27FC236}">
                <a16:creationId xmlns:a16="http://schemas.microsoft.com/office/drawing/2014/main" id="{E59F84E8-89CD-4FAE-A3ED-307AC48AC17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23031" t="639" r="27418" b="34116"/>
          <a:stretch/>
        </p:blipFill>
        <p:spPr>
          <a:xfrm>
            <a:off x="6264908" y="2192559"/>
            <a:ext cx="1563174" cy="1592359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8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7" name="Google Shape;165;p6">
            <a:extLst>
              <a:ext uri="{FF2B5EF4-FFF2-40B4-BE49-F238E27FC236}">
                <a16:creationId xmlns:a16="http://schemas.microsoft.com/office/drawing/2014/main" id="{018AF253-97B9-4D08-8119-82255652D2B9}"/>
              </a:ext>
            </a:extLst>
          </p:cNvPr>
          <p:cNvSpPr txBox="1"/>
          <p:nvPr/>
        </p:nvSpPr>
        <p:spPr>
          <a:xfrm>
            <a:off x="5257784" y="939734"/>
            <a:ext cx="69342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i="0" u="none" strike="noStrike" cap="none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Juegos Escolares Deportivos y Paradeportivos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Rumbo a los 32 años</a:t>
            </a:r>
            <a:endParaRPr lang="es-PE" sz="2000" b="1" i="0" u="none" strike="noStrike" cap="none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CD5717-B36B-442F-ACF0-7BB62C3399B5}"/>
              </a:ext>
            </a:extLst>
          </p:cNvPr>
          <p:cNvSpPr txBox="1"/>
          <p:nvPr/>
        </p:nvSpPr>
        <p:spPr>
          <a:xfrm>
            <a:off x="5670486" y="2091314"/>
            <a:ext cx="6096432" cy="2176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Contribuimos a la mejora de los aprendizajes mediante el deporte formativo, con su práctica mejoramos la salud emocional, física y social. No tiene barreras nos une como seres humanos porque desarrollamos una sana convivencia y ponemos en práctica nuestros valores.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Es la intervención pedagógica más emblemática del Ministerio de Educación, llegando a los lugares más alejados de la país.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153;g142472c3417_0_91">
            <a:extLst>
              <a:ext uri="{FF2B5EF4-FFF2-40B4-BE49-F238E27FC236}">
                <a16:creationId xmlns:a16="http://schemas.microsoft.com/office/drawing/2014/main" id="{F1C53288-70DF-40AE-A274-588261ED45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b="34546"/>
          <a:stretch/>
        </p:blipFill>
        <p:spPr>
          <a:xfrm>
            <a:off x="6943952" y="3690626"/>
            <a:ext cx="2520699" cy="31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4;g142472c3417_0_91">
            <a:extLst>
              <a:ext uri="{FF2B5EF4-FFF2-40B4-BE49-F238E27FC236}">
                <a16:creationId xmlns:a16="http://schemas.microsoft.com/office/drawing/2014/main" id="{66798203-ECEF-4F19-9748-5780BC8CCF2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b="41390"/>
          <a:stretch/>
        </p:blipFill>
        <p:spPr>
          <a:xfrm>
            <a:off x="8587702" y="4165544"/>
            <a:ext cx="2207884" cy="269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7;g142472c3417_0_182">
            <a:extLst>
              <a:ext uri="{FF2B5EF4-FFF2-40B4-BE49-F238E27FC236}">
                <a16:creationId xmlns:a16="http://schemas.microsoft.com/office/drawing/2014/main" id="{A969E9F8-BAF3-4976-A171-6957EB5B714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6498" t="22856" r="60795" b="62214"/>
          <a:stretch/>
        </p:blipFill>
        <p:spPr>
          <a:xfrm>
            <a:off x="308574" y="2366329"/>
            <a:ext cx="1312497" cy="39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6;g142472c3417_0_182">
            <a:extLst>
              <a:ext uri="{FF2B5EF4-FFF2-40B4-BE49-F238E27FC236}">
                <a16:creationId xmlns:a16="http://schemas.microsoft.com/office/drawing/2014/main" id="{FDF79B45-78BF-4EDE-BBC0-D2929FFA515F}"/>
              </a:ext>
            </a:extLst>
          </p:cNvPr>
          <p:cNvSpPr/>
          <p:nvPr/>
        </p:nvSpPr>
        <p:spPr>
          <a:xfrm>
            <a:off x="1700836" y="2451922"/>
            <a:ext cx="2586436" cy="397276"/>
          </a:xfrm>
          <a:prstGeom prst="roundRect">
            <a:avLst>
              <a:gd name="adj" fmla="val 31114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4083FA-E2BA-449E-925C-284FB03EBD04}"/>
              </a:ext>
            </a:extLst>
          </p:cNvPr>
          <p:cNvSpPr/>
          <p:nvPr/>
        </p:nvSpPr>
        <p:spPr>
          <a:xfrm>
            <a:off x="1700836" y="2446873"/>
            <a:ext cx="262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s-PE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Cayetana Chirinos</a:t>
            </a:r>
            <a:endParaRPr lang="es-PE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D5763CF-6B0C-4CCB-935F-46AA40D5313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3" y="2874566"/>
            <a:ext cx="1312498" cy="1256425"/>
          </a:xfrm>
          <a:prstGeom prst="ellipse">
            <a:avLst/>
          </a:prstGeom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Google Shape;149;g142472c3417_0_91">
            <a:extLst>
              <a:ext uri="{FF2B5EF4-FFF2-40B4-BE49-F238E27FC236}">
                <a16:creationId xmlns:a16="http://schemas.microsoft.com/office/drawing/2014/main" id="{CD2E91AD-FEA9-411D-97A7-C09EDAA722F3}"/>
              </a:ext>
            </a:extLst>
          </p:cNvPr>
          <p:cNvSpPr/>
          <p:nvPr/>
        </p:nvSpPr>
        <p:spPr>
          <a:xfrm>
            <a:off x="1700837" y="2933749"/>
            <a:ext cx="3547212" cy="99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sz="12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Campeona nacional en los Juegos Escolares Deportivos y Paradeportivos y </a:t>
            </a:r>
            <a:r>
              <a:rPr lang="es-PE" sz="1200" b="1" i="0" u="none" strike="noStrike" cap="none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Medalla de oro en Juegos Sudamericanos Escolares en Paraguay (CONSUDE) 2022.</a:t>
            </a:r>
            <a:endParaRPr sz="1600" dirty="0"/>
          </a:p>
        </p:txBody>
      </p:sp>
      <p:sp>
        <p:nvSpPr>
          <p:cNvPr id="21" name="Google Shape;126;g142472c3417_0_182">
            <a:extLst>
              <a:ext uri="{FF2B5EF4-FFF2-40B4-BE49-F238E27FC236}">
                <a16:creationId xmlns:a16="http://schemas.microsoft.com/office/drawing/2014/main" id="{3EB7965B-AD6E-4B89-A09E-C8128D328A7D}"/>
              </a:ext>
            </a:extLst>
          </p:cNvPr>
          <p:cNvSpPr/>
          <p:nvPr/>
        </p:nvSpPr>
        <p:spPr>
          <a:xfrm>
            <a:off x="587304" y="4517075"/>
            <a:ext cx="2692475" cy="397276"/>
          </a:xfrm>
          <a:prstGeom prst="roundRect">
            <a:avLst>
              <a:gd name="adj" fmla="val 31114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2BDE8A9-4EB1-4CF7-97E2-8AEDFD89F1A5}"/>
              </a:ext>
            </a:extLst>
          </p:cNvPr>
          <p:cNvSpPr/>
          <p:nvPr/>
        </p:nvSpPr>
        <p:spPr>
          <a:xfrm>
            <a:off x="505548" y="4543449"/>
            <a:ext cx="299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s-PE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I.E. “Alfredo Rebaza</a:t>
            </a:r>
            <a:endParaRPr lang="es-PE" sz="11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FA716DE-2667-427F-A349-BCD1593278E6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91198" y="4790578"/>
            <a:ext cx="1943643" cy="139811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Google Shape;149;g142472c3417_0_91">
            <a:extLst>
              <a:ext uri="{FF2B5EF4-FFF2-40B4-BE49-F238E27FC236}">
                <a16:creationId xmlns:a16="http://schemas.microsoft.com/office/drawing/2014/main" id="{4DAA589E-C8D0-4560-80AA-2E3166AFDDAD}"/>
              </a:ext>
            </a:extLst>
          </p:cNvPr>
          <p:cNvSpPr/>
          <p:nvPr/>
        </p:nvSpPr>
        <p:spPr>
          <a:xfrm>
            <a:off x="232215" y="4963154"/>
            <a:ext cx="2998600" cy="113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E" sz="12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Campeona nacional de voleibol en los Juegos Escolares Deportivos y Paradeportivos y </a:t>
            </a:r>
            <a:r>
              <a:rPr lang="es-PE" sz="1200" b="1" i="0" u="none" strike="noStrike" cap="none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Medalla de oro en  los  Juegos Sudamericanos Escolares en Paraguay (CONSUDE) 2022.</a:t>
            </a:r>
            <a:endParaRPr sz="16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3E34F45-CECE-439B-831D-D329EDBA6C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9007" y="4517075"/>
            <a:ext cx="892780" cy="325227"/>
          </a:xfrm>
          <a:prstGeom prst="rect">
            <a:avLst/>
          </a:prstGeom>
        </p:spPr>
      </p:pic>
      <p:sp>
        <p:nvSpPr>
          <p:cNvPr id="26" name="Google Shape;165;p6">
            <a:extLst>
              <a:ext uri="{FF2B5EF4-FFF2-40B4-BE49-F238E27FC236}">
                <a16:creationId xmlns:a16="http://schemas.microsoft.com/office/drawing/2014/main" id="{3E3F856C-2214-40E7-8A7E-BE7BD028AECA}"/>
              </a:ext>
            </a:extLst>
          </p:cNvPr>
          <p:cNvSpPr txBox="1"/>
          <p:nvPr/>
        </p:nvSpPr>
        <p:spPr>
          <a:xfrm>
            <a:off x="917494" y="1130452"/>
            <a:ext cx="36642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i="0" u="none" strike="noStrike" cap="none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LAS PROMESAS NACIONALES E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207391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641CD55B-8CDE-4465-93FC-A5BDA635A259}"/>
              </a:ext>
            </a:extLst>
          </p:cNvPr>
          <p:cNvSpPr txBox="1">
            <a:spLocks/>
          </p:cNvSpPr>
          <p:nvPr/>
        </p:nvSpPr>
        <p:spPr>
          <a:xfrm>
            <a:off x="2716486" y="5941627"/>
            <a:ext cx="8930245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Google Shape;139;g142472c3417_0_182">
            <a:extLst>
              <a:ext uri="{FF2B5EF4-FFF2-40B4-BE49-F238E27FC236}">
                <a16:creationId xmlns:a16="http://schemas.microsoft.com/office/drawing/2014/main" id="{447983CB-23BD-4A47-8342-C848461B6CE5}"/>
              </a:ext>
            </a:extLst>
          </p:cNvPr>
          <p:cNvCxnSpPr>
            <a:cxnSpLocks/>
          </p:cNvCxnSpPr>
          <p:nvPr/>
        </p:nvCxnSpPr>
        <p:spPr>
          <a:xfrm>
            <a:off x="1450562" y="3935997"/>
            <a:ext cx="3252771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165;p6">
            <a:extLst>
              <a:ext uri="{FF2B5EF4-FFF2-40B4-BE49-F238E27FC236}">
                <a16:creationId xmlns:a16="http://schemas.microsoft.com/office/drawing/2014/main" id="{06B1364F-04E3-4386-8BE7-954069E315E8}"/>
              </a:ext>
            </a:extLst>
          </p:cNvPr>
          <p:cNvSpPr txBox="1"/>
          <p:nvPr/>
        </p:nvSpPr>
        <p:spPr>
          <a:xfrm>
            <a:off x="1930400" y="829995"/>
            <a:ext cx="833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s-ES" sz="1600" b="1" dirty="0">
                <a:solidFill>
                  <a:srgbClr val="ED7D3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Cartilla JEDPA -  ETAPA I.E 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Arial"/>
            </a:endParaRPr>
          </a:p>
        </p:txBody>
      </p:sp>
      <p:cxnSp>
        <p:nvCxnSpPr>
          <p:cNvPr id="30" name="Google Shape;150;g142472c3417_0_91">
            <a:extLst>
              <a:ext uri="{FF2B5EF4-FFF2-40B4-BE49-F238E27FC236}">
                <a16:creationId xmlns:a16="http://schemas.microsoft.com/office/drawing/2014/main" id="{F2C75816-64D6-4B19-8DBD-9CAAF984AB50}"/>
              </a:ext>
            </a:extLst>
          </p:cNvPr>
          <p:cNvCxnSpPr>
            <a:cxnSpLocks/>
          </p:cNvCxnSpPr>
          <p:nvPr/>
        </p:nvCxnSpPr>
        <p:spPr>
          <a:xfrm>
            <a:off x="6791557" y="3939154"/>
            <a:ext cx="4365268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54FD6F28-0EA3-481F-BECE-0EA22BE72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69" y="1316791"/>
            <a:ext cx="3715268" cy="53252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105B58-FCB2-4183-A56B-9E20473F58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5709" y="1492624"/>
            <a:ext cx="5641116" cy="48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641CD55B-8CDE-4465-93FC-A5BDA635A259}"/>
              </a:ext>
            </a:extLst>
          </p:cNvPr>
          <p:cNvSpPr txBox="1">
            <a:spLocks/>
          </p:cNvSpPr>
          <p:nvPr/>
        </p:nvSpPr>
        <p:spPr>
          <a:xfrm>
            <a:off x="2716486" y="5941627"/>
            <a:ext cx="8930245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Google Shape;139;g142472c3417_0_182">
            <a:extLst>
              <a:ext uri="{FF2B5EF4-FFF2-40B4-BE49-F238E27FC236}">
                <a16:creationId xmlns:a16="http://schemas.microsoft.com/office/drawing/2014/main" id="{447983CB-23BD-4A47-8342-C848461B6CE5}"/>
              </a:ext>
            </a:extLst>
          </p:cNvPr>
          <p:cNvCxnSpPr>
            <a:cxnSpLocks/>
          </p:cNvCxnSpPr>
          <p:nvPr/>
        </p:nvCxnSpPr>
        <p:spPr>
          <a:xfrm>
            <a:off x="1450562" y="3935997"/>
            <a:ext cx="3252771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165;p6">
            <a:extLst>
              <a:ext uri="{FF2B5EF4-FFF2-40B4-BE49-F238E27FC236}">
                <a16:creationId xmlns:a16="http://schemas.microsoft.com/office/drawing/2014/main" id="{06B1364F-04E3-4386-8BE7-954069E315E8}"/>
              </a:ext>
            </a:extLst>
          </p:cNvPr>
          <p:cNvSpPr txBox="1"/>
          <p:nvPr/>
        </p:nvSpPr>
        <p:spPr>
          <a:xfrm>
            <a:off x="1895018" y="1137067"/>
            <a:ext cx="8331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s-ES" sz="2000" b="1" dirty="0">
                <a:solidFill>
                  <a:srgbClr val="ED7D3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DRIVE - JEDPA -  ETAPA I.E 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Arial"/>
            </a:endParaRPr>
          </a:p>
        </p:txBody>
      </p:sp>
      <p:cxnSp>
        <p:nvCxnSpPr>
          <p:cNvPr id="30" name="Google Shape;150;g142472c3417_0_91">
            <a:extLst>
              <a:ext uri="{FF2B5EF4-FFF2-40B4-BE49-F238E27FC236}">
                <a16:creationId xmlns:a16="http://schemas.microsoft.com/office/drawing/2014/main" id="{F2C75816-64D6-4B19-8DBD-9CAAF984AB50}"/>
              </a:ext>
            </a:extLst>
          </p:cNvPr>
          <p:cNvCxnSpPr>
            <a:cxnSpLocks/>
          </p:cNvCxnSpPr>
          <p:nvPr/>
        </p:nvCxnSpPr>
        <p:spPr>
          <a:xfrm>
            <a:off x="6791557" y="3939154"/>
            <a:ext cx="4365268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B4751B7-9500-4004-A04E-FC26EFDDB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681" y="2070156"/>
            <a:ext cx="4883874" cy="35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5208762" y="3715603"/>
            <a:ext cx="2035126" cy="58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2024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95" y="79138"/>
            <a:ext cx="1372222" cy="8273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C0CD11-7162-48AB-BC84-E0C33AC74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975" y="215991"/>
            <a:ext cx="2429896" cy="58708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A749991-AE00-403D-BB9B-76B4C7AD29B3}"/>
              </a:ext>
            </a:extLst>
          </p:cNvPr>
          <p:cNvSpPr txBox="1"/>
          <p:nvPr/>
        </p:nvSpPr>
        <p:spPr>
          <a:xfrm>
            <a:off x="2462399" y="2964415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“PROPUESTA JEDPA – ETAPA REGIONAL” 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51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604BC-6B70-431A-8679-3E4A91EF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0AB7EB-B670-404C-AAA7-5EF6EA16E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31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95" y="79138"/>
            <a:ext cx="1372222" cy="8273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C0CD11-7162-48AB-BC84-E0C33AC74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975" y="215991"/>
            <a:ext cx="2429896" cy="58708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7E0A004-8D3A-453E-A309-FE6B5EB58694}"/>
              </a:ext>
            </a:extLst>
          </p:cNvPr>
          <p:cNvSpPr/>
          <p:nvPr/>
        </p:nvSpPr>
        <p:spPr>
          <a:xfrm>
            <a:off x="2033943" y="1498889"/>
            <a:ext cx="8271164" cy="32490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/>
            <a:r>
              <a:rPr lang="es-ES" sz="2800" b="1" dirty="0"/>
              <a:t>¿Como han organizado la etapa I.E de los JEDPA en los años anteriores en su UGEL?</a:t>
            </a:r>
          </a:p>
          <a:p>
            <a:pPr algn="ctr" fontAlgn="base"/>
            <a:endParaRPr lang="es-ES" sz="2800" b="1" dirty="0"/>
          </a:p>
          <a:p>
            <a:pPr algn="ctr" fontAlgn="base"/>
            <a:endParaRPr lang="es-ES" sz="2800" b="1" dirty="0"/>
          </a:p>
          <a:p>
            <a:pPr algn="ctr" fontAlgn="base"/>
            <a:endParaRPr lang="es-ES" sz="2800" b="1" dirty="0"/>
          </a:p>
          <a:p>
            <a:pPr algn="ctr" fontAlgn="base"/>
            <a:endParaRPr lang="es-ES" sz="28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387B5C-6534-4446-8200-A30FA954F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827" y="2821266"/>
            <a:ext cx="1954381" cy="176214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A1ACA6B-5648-4325-9221-82C76EBB761F}"/>
              </a:ext>
            </a:extLst>
          </p:cNvPr>
          <p:cNvSpPr/>
          <p:nvPr/>
        </p:nvSpPr>
        <p:spPr>
          <a:xfrm>
            <a:off x="1703413" y="5443762"/>
            <a:ext cx="9105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https://es.padlet.com/pancholybs/como-han-organizado-la-etapa-i-e-de-los-jedpa-en-los-a-os-an-4bwzkvzt234yxl0b</a:t>
            </a:r>
          </a:p>
        </p:txBody>
      </p:sp>
    </p:spTree>
    <p:extLst>
      <p:ext uri="{BB962C8B-B14F-4D97-AF65-F5344CB8AC3E}">
        <p14:creationId xmlns:p14="http://schemas.microsoft.com/office/powerpoint/2010/main" val="395025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138D-4323-4C27-8DF0-356DA2A3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D1AD1-D2E7-470A-8B31-35943D25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893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2839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771ACA-3DD7-0758-7C7F-941284A85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865" y="95851"/>
            <a:ext cx="1372222" cy="827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C97F5E-BA08-47AD-8BCB-9D437696D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554" y="215991"/>
            <a:ext cx="2429896" cy="5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67DBE9-A97E-4B50-882C-CB82935CD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288" y="859977"/>
            <a:ext cx="3829051" cy="20788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D98648-5AFB-4ACF-8FB2-DB2593558C56}"/>
              </a:ext>
            </a:extLst>
          </p:cNvPr>
          <p:cNvSpPr txBox="1"/>
          <p:nvPr/>
        </p:nvSpPr>
        <p:spPr>
          <a:xfrm>
            <a:off x="115802" y="2968790"/>
            <a:ext cx="36989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¿Por qué se realizan los JEDPA?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Ofrece posibilidades  de una educación más completa e integral.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Desarrollar actividades física para una vida activa y saludable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Que los estudiantes demuestren sus habilidades y destrezas deportivas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/>
              <a:t>Identificación del talento deportivo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rgbClr val="00B0F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D616C9-B212-425E-B84B-948F9696F5A4}"/>
              </a:ext>
            </a:extLst>
          </p:cNvPr>
          <p:cNvSpPr txBox="1"/>
          <p:nvPr/>
        </p:nvSpPr>
        <p:spPr>
          <a:xfrm>
            <a:off x="5485287" y="1048296"/>
            <a:ext cx="573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¿Cuál es el marco normativo para realizar los JEDPA? </a:t>
            </a:r>
            <a:endParaRPr lang="es-PE" dirty="0">
              <a:solidFill>
                <a:srgbClr val="00B0F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4129FB-3221-4DB2-9BD0-A0AF80877594}"/>
              </a:ext>
            </a:extLst>
          </p:cNvPr>
          <p:cNvSpPr txBox="1"/>
          <p:nvPr/>
        </p:nvSpPr>
        <p:spPr>
          <a:xfrm>
            <a:off x="4134690" y="4669114"/>
            <a:ext cx="7678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B0F0"/>
                </a:solidFill>
              </a:rPr>
              <a:t>¿Cuáles son los objetivos de la normativa para los JEDPA?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1600" dirty="0"/>
              <a:t>Establecer las pautas para la ejecución de la Etapa Institución Educativa de los Juegos Escolares Deportivos y Paradeportivos - JEDPA</a:t>
            </a:r>
            <a:endParaRPr lang="es-PE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0B0F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1600" dirty="0"/>
              <a:t>Establecer, de acuerdo a la prestación del servicio educativo, las condiciones organizativas, de bioseguridad y una infraestructura deportiva adecuada y segura para todos los y las estudiantes compartiendo alegría, compañerismo e identidad con la comunidad educativa</a:t>
            </a:r>
            <a:endParaRPr lang="es-PE" sz="1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E70CB24-4FBA-46F0-A4DF-DE4C55859AC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032"/>
          <a:stretch/>
        </p:blipFill>
        <p:spPr>
          <a:xfrm>
            <a:off x="3912281" y="1730292"/>
            <a:ext cx="4464958" cy="203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C14E47C-4429-4822-9AD8-3B90B4B67B3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2574"/>
          <a:stretch/>
        </p:blipFill>
        <p:spPr>
          <a:xfrm>
            <a:off x="8474757" y="1478938"/>
            <a:ext cx="3477585" cy="254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A0E917-EF09-45BC-A0EC-1EFA9D2AE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2688" y="5027672"/>
            <a:ext cx="1642002" cy="1734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11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07C52D-3BFA-4AE5-9BCE-272D63FBF848}"/>
              </a:ext>
            </a:extLst>
          </p:cNvPr>
          <p:cNvSpPr txBox="1"/>
          <p:nvPr/>
        </p:nvSpPr>
        <p:spPr>
          <a:xfrm>
            <a:off x="271583" y="962070"/>
            <a:ext cx="55307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B0F0"/>
                </a:solidFill>
              </a:rPr>
              <a:t>¿Cómo nos organizamos para la etapa IE de los JEDPA 2024?</a:t>
            </a:r>
          </a:p>
          <a:p>
            <a:pPr algn="just"/>
            <a:r>
              <a:rPr lang="es-ES" sz="1600" dirty="0"/>
              <a:t>Para ello se debe revisar los sub numerales, que están contenidos en numeral 5.2. Organización y ejecución:</a:t>
            </a:r>
          </a:p>
          <a:p>
            <a:pPr algn="just"/>
            <a:r>
              <a:rPr lang="es-ES" sz="1600" dirty="0"/>
              <a:t>Del 5.2.1. hasta el 5.2.10., de las “Orientaciones para el desarrollo de la Etapa Institución Educativa de los Juegos Escolares Deportivos y Paradeportivos”</a:t>
            </a:r>
          </a:p>
        </p:txBody>
      </p:sp>
      <p:cxnSp>
        <p:nvCxnSpPr>
          <p:cNvPr id="18" name="Google Shape;58;p13">
            <a:extLst>
              <a:ext uri="{FF2B5EF4-FFF2-40B4-BE49-F238E27FC236}">
                <a16:creationId xmlns:a16="http://schemas.microsoft.com/office/drawing/2014/main" id="{2335FDBB-943A-4255-BD8D-4B0162DD56DB}"/>
              </a:ext>
            </a:extLst>
          </p:cNvPr>
          <p:cNvCxnSpPr>
            <a:cxnSpLocks/>
          </p:cNvCxnSpPr>
          <p:nvPr/>
        </p:nvCxnSpPr>
        <p:spPr>
          <a:xfrm>
            <a:off x="6340928" y="895685"/>
            <a:ext cx="0" cy="599702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98B785-A194-44C0-B9A9-54471AF17EFB}"/>
              </a:ext>
            </a:extLst>
          </p:cNvPr>
          <p:cNvSpPr txBox="1"/>
          <p:nvPr/>
        </p:nvSpPr>
        <p:spPr>
          <a:xfrm>
            <a:off x="384833" y="3174708"/>
            <a:ext cx="18503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PLANIFICACIÓN</a:t>
            </a:r>
            <a:endParaRPr lang="es-PE" b="1" dirty="0">
              <a:solidFill>
                <a:srgbClr val="00B0F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E5543E9-7058-48F6-8B89-2A6F00A2D8A2}"/>
              </a:ext>
            </a:extLst>
          </p:cNvPr>
          <p:cNvSpPr txBox="1"/>
          <p:nvPr/>
        </p:nvSpPr>
        <p:spPr>
          <a:xfrm>
            <a:off x="243592" y="3724119"/>
            <a:ext cx="5635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/>
              <a:t>EL Plan Anual de Trabajo de la IE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/>
              <a:t>Debe incluir los JEDPA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/>
              <a:t>Considerar la participación de todas las secciones en los deportes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/>
              <a:t>Considerar actividades para su implementación: Arreglo de los espacios deportivos, adquisición de materiales deportivos, etc.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/>
              <a:t>Campañas y medios de promoción y difusión</a:t>
            </a:r>
            <a:endParaRPr lang="es-PE" sz="1600" dirty="0"/>
          </a:p>
        </p:txBody>
      </p:sp>
      <p:grpSp>
        <p:nvGrpSpPr>
          <p:cNvPr id="1062" name="Grupo 1061">
            <a:extLst>
              <a:ext uri="{FF2B5EF4-FFF2-40B4-BE49-F238E27FC236}">
                <a16:creationId xmlns:a16="http://schemas.microsoft.com/office/drawing/2014/main" id="{D88CEB12-C9D5-4471-BF0F-69B04B1B8F6D}"/>
              </a:ext>
            </a:extLst>
          </p:cNvPr>
          <p:cNvGrpSpPr/>
          <p:nvPr/>
        </p:nvGrpSpPr>
        <p:grpSpPr>
          <a:xfrm>
            <a:off x="6368865" y="1045987"/>
            <a:ext cx="5689331" cy="5439062"/>
            <a:chOff x="5752846" y="784157"/>
            <a:chExt cx="5689331" cy="5439062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4402711-64D8-49B1-AE7B-73E87309F69A}"/>
                </a:ext>
              </a:extLst>
            </p:cNvPr>
            <p:cNvSpPr txBox="1"/>
            <p:nvPr/>
          </p:nvSpPr>
          <p:spPr>
            <a:xfrm>
              <a:off x="7662548" y="784157"/>
              <a:ext cx="1755465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B0F0"/>
                  </a:solidFill>
                </a:rPr>
                <a:t>ORGANIZACIÓN</a:t>
              </a:r>
              <a:endParaRPr lang="es-PE" b="1" dirty="0">
                <a:solidFill>
                  <a:srgbClr val="00B0F0"/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8B9C615-7312-4FD0-A311-542A95764B43}"/>
                </a:ext>
              </a:extLst>
            </p:cNvPr>
            <p:cNvSpPr txBox="1"/>
            <p:nvPr/>
          </p:nvSpPr>
          <p:spPr>
            <a:xfrm>
              <a:off x="7426037" y="1172021"/>
              <a:ext cx="2225957" cy="58477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Comisión Organizadora</a:t>
              </a:r>
            </a:p>
            <a:p>
              <a:r>
                <a:rPr lang="es-ES" sz="1600" dirty="0"/>
                <a:t>Preside el/la Director(a)</a:t>
              </a:r>
              <a:endParaRPr lang="es-PE" sz="1600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06E3374-D4DF-416D-98FA-0CB4B71CEC43}"/>
                </a:ext>
              </a:extLst>
            </p:cNvPr>
            <p:cNvSpPr txBox="1"/>
            <p:nvPr/>
          </p:nvSpPr>
          <p:spPr>
            <a:xfrm>
              <a:off x="6267206" y="2144124"/>
              <a:ext cx="2003623" cy="665597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El Comité de Gestión Pedagógica de la IE</a:t>
              </a:r>
              <a:endParaRPr lang="es-PE" sz="1600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5C1E747-6DAD-437E-8F0D-E7D0FDEA8B50}"/>
                </a:ext>
              </a:extLst>
            </p:cNvPr>
            <p:cNvSpPr txBox="1"/>
            <p:nvPr/>
          </p:nvSpPr>
          <p:spPr>
            <a:xfrm>
              <a:off x="8897561" y="2158215"/>
              <a:ext cx="2000953" cy="58477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El (Los) Docente(s) de Educación Física</a:t>
              </a:r>
              <a:endParaRPr lang="es-PE" sz="1600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2497FF8-B28B-479A-B815-5C12A5ABDE6E}"/>
                </a:ext>
              </a:extLst>
            </p:cNvPr>
            <p:cNvSpPr txBox="1"/>
            <p:nvPr/>
          </p:nvSpPr>
          <p:spPr>
            <a:xfrm>
              <a:off x="5752846" y="3208244"/>
              <a:ext cx="1909703" cy="66559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Sub comisión de Prensa y Propaganda</a:t>
              </a:r>
              <a:endParaRPr lang="es-PE" sz="1600" dirty="0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C4A2B62-2990-4BB4-B452-ECEA95E1B5A9}"/>
                </a:ext>
              </a:extLst>
            </p:cNvPr>
            <p:cNvSpPr txBox="1"/>
            <p:nvPr/>
          </p:nvSpPr>
          <p:spPr>
            <a:xfrm>
              <a:off x="7755710" y="3202272"/>
              <a:ext cx="1662307" cy="58477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Sub Comisión de Deportes</a:t>
              </a:r>
              <a:endParaRPr lang="es-PE" sz="1600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AE67301B-13AA-44FD-8366-FF32D037DC8C}"/>
                </a:ext>
              </a:extLst>
            </p:cNvPr>
            <p:cNvSpPr txBox="1"/>
            <p:nvPr/>
          </p:nvSpPr>
          <p:spPr>
            <a:xfrm>
              <a:off x="9700606" y="3202272"/>
              <a:ext cx="1618315" cy="58477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Sub Comisión de Salud</a:t>
              </a:r>
              <a:endParaRPr lang="es-PE" sz="1600" dirty="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0636A955-95F6-425C-8FA3-299FEA889296}"/>
                </a:ext>
              </a:extLst>
            </p:cNvPr>
            <p:cNvSpPr txBox="1"/>
            <p:nvPr/>
          </p:nvSpPr>
          <p:spPr>
            <a:xfrm>
              <a:off x="5876543" y="4156364"/>
              <a:ext cx="1662307" cy="122610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Publicaciones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Transmisiones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Resultados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Anuncios, etc.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3FAB0BBC-DF90-454F-8804-1C55FFAC371D}"/>
                </a:ext>
              </a:extLst>
            </p:cNvPr>
            <p:cNvSpPr txBox="1"/>
            <p:nvPr/>
          </p:nvSpPr>
          <p:spPr>
            <a:xfrm>
              <a:off x="7755709" y="4156364"/>
              <a:ext cx="1662307" cy="2066855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Inscripciones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Presidente de mesa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Arbitraje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Fixture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Tabla de posiciones, etc.</a:t>
              </a:r>
              <a:endParaRPr lang="es-PE" sz="1600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E1C9A501-1438-4EE2-8659-A203D90C2D67}"/>
                </a:ext>
              </a:extLst>
            </p:cNvPr>
            <p:cNvSpPr txBox="1"/>
            <p:nvPr/>
          </p:nvSpPr>
          <p:spPr>
            <a:xfrm>
              <a:off x="9565455" y="4168051"/>
              <a:ext cx="1876722" cy="181588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51F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Tópico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Primeros auxilios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Botiquines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Traslados al centro de salud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Comunicado a las familias</a:t>
              </a:r>
              <a:endParaRPr lang="es-PE" sz="1600" dirty="0"/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911F8691-B95F-440C-B8DD-73518024E75A}"/>
                </a:ext>
              </a:extLst>
            </p:cNvPr>
            <p:cNvCxnSpPr>
              <a:cxnSpLocks/>
            </p:cNvCxnSpPr>
            <p:nvPr/>
          </p:nvCxnSpPr>
          <p:spPr>
            <a:xfrm>
              <a:off x="7269018" y="1972323"/>
              <a:ext cx="2636998" cy="23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187C1EF6-D60F-437E-AD49-2CCAF98BAD49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8539016" y="1756796"/>
              <a:ext cx="1" cy="233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D91379B1-3F54-4619-B297-37EEA7E23FC2}"/>
                </a:ext>
              </a:extLst>
            </p:cNvPr>
            <p:cNvCxnSpPr>
              <a:cxnSpLocks/>
            </p:cNvCxnSpPr>
            <p:nvPr/>
          </p:nvCxnSpPr>
          <p:spPr>
            <a:xfrm>
              <a:off x="7269018" y="1979907"/>
              <a:ext cx="0" cy="160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CBD094E-EEDA-4B25-9B5B-3255B13DCC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3346" y="1989798"/>
              <a:ext cx="2670" cy="160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C16170BB-99CE-496C-8EFA-16463D0A67AC}"/>
                </a:ext>
              </a:extLst>
            </p:cNvPr>
            <p:cNvCxnSpPr>
              <a:cxnSpLocks/>
            </p:cNvCxnSpPr>
            <p:nvPr/>
          </p:nvCxnSpPr>
          <p:spPr>
            <a:xfrm>
              <a:off x="6707699" y="2984159"/>
              <a:ext cx="38020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AA0FE63A-B9A5-4B67-B37B-C3FC2205EB35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8586864" y="2992817"/>
              <a:ext cx="0" cy="209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D3D28319-DBDD-4A06-8984-66EE6EFF3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698" y="2979134"/>
              <a:ext cx="1" cy="173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13805DDF-60E3-4808-8D45-4758FB8BBD20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10503816" y="2979134"/>
              <a:ext cx="5948" cy="223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A8283F42-281B-4F45-92E7-6DAF6BC3B5A8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7269018" y="2809721"/>
              <a:ext cx="0" cy="169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EF452592-815A-4C1E-94E8-0A83B32F41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8038" y="2742991"/>
              <a:ext cx="5308" cy="226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8AFC5049-4613-42D7-970E-11B47320DAE6}"/>
                </a:ext>
              </a:extLst>
            </p:cNvPr>
            <p:cNvCxnSpPr>
              <a:cxnSpLocks/>
            </p:cNvCxnSpPr>
            <p:nvPr/>
          </p:nvCxnSpPr>
          <p:spPr>
            <a:xfrm>
              <a:off x="6707697" y="3859490"/>
              <a:ext cx="0" cy="296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62381442-7562-4AA7-880A-E95B76F53E22}"/>
                </a:ext>
              </a:extLst>
            </p:cNvPr>
            <p:cNvCxnSpPr>
              <a:cxnSpLocks/>
              <a:stCxn id="30" idx="2"/>
              <a:endCxn id="33" idx="0"/>
            </p:cNvCxnSpPr>
            <p:nvPr/>
          </p:nvCxnSpPr>
          <p:spPr>
            <a:xfrm flipH="1">
              <a:off x="8586863" y="3787047"/>
              <a:ext cx="1" cy="369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08C0371E-8C5D-47BE-A688-89118486CB20}"/>
                </a:ext>
              </a:extLst>
            </p:cNvPr>
            <p:cNvCxnSpPr>
              <a:cxnSpLocks/>
              <a:stCxn id="31" idx="2"/>
              <a:endCxn id="34" idx="0"/>
            </p:cNvCxnSpPr>
            <p:nvPr/>
          </p:nvCxnSpPr>
          <p:spPr>
            <a:xfrm flipH="1">
              <a:off x="10503816" y="3787047"/>
              <a:ext cx="5948" cy="381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3" name="Picture 2" descr="El 60 por ciento de los directores de escuelas ya no ejerce dicha función  al cabo de 5 años">
            <a:extLst>
              <a:ext uri="{FF2B5EF4-FFF2-40B4-BE49-F238E27FC236}">
                <a16:creationId xmlns:a16="http://schemas.microsoft.com/office/drawing/2014/main" id="{912FEE09-2E29-4DB8-9AA6-B4EE5898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58" y="5411466"/>
            <a:ext cx="2140945" cy="142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0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BBB3D67-839A-4537-9CFF-92DFD3859451}"/>
              </a:ext>
            </a:extLst>
          </p:cNvPr>
          <p:cNvSpPr txBox="1"/>
          <p:nvPr/>
        </p:nvSpPr>
        <p:spPr>
          <a:xfrm>
            <a:off x="6749351" y="861840"/>
            <a:ext cx="4964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¿Porqué es importante  la etapa IE de los JEDPA?</a:t>
            </a:r>
          </a:p>
          <a:p>
            <a:pPr algn="just"/>
            <a:r>
              <a:rPr lang="es-PE" sz="1600" dirty="0"/>
              <a:t>Porque a </a:t>
            </a:r>
            <a:r>
              <a:rPr lang="es-ES" sz="1600" b="0" i="0" dirty="0">
                <a:effectLst/>
                <a:latin typeface="Google Sans"/>
              </a:rPr>
              <a:t>través de estos juegos los alumnos aprenden a respetar las reglas de los juegos y a trabajar en equipo. Estos permiten combinar distintas facetas como el entretenimiento, el desarrollo físico, el estímulo mental y la competencia. Además, los juegos promueven la integración de las personas.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D8A941-0B75-4FEE-BCD0-AF1E88A94926}"/>
              </a:ext>
            </a:extLst>
          </p:cNvPr>
          <p:cNvSpPr txBox="1"/>
          <p:nvPr/>
        </p:nvSpPr>
        <p:spPr>
          <a:xfrm>
            <a:off x="465564" y="861840"/>
            <a:ext cx="51564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¿En cuántas etapas se desarrollan los JEDPA?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6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Los Juegos Escolares Deportivos y Paradeportivos cuentan con 5 etapas: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1600" dirty="0"/>
          </a:p>
          <a:p>
            <a:pPr marL="360363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AutoNum type="arabicPeriod"/>
            </a:pPr>
            <a:r>
              <a:rPr lang="es-E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Instituciones Educativas: </a:t>
            </a:r>
            <a:r>
              <a:rPr lang="es-ES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hasta el 30 de abril</a:t>
            </a:r>
          </a:p>
          <a:p>
            <a:pPr marL="360363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AutoNum type="arabicPeriod"/>
            </a:pPr>
            <a:r>
              <a:rPr lang="es-E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UGEL: </a:t>
            </a:r>
            <a:r>
              <a:rPr lang="es-ES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Desde mayo hasta el 19 de julio</a:t>
            </a:r>
          </a:p>
          <a:p>
            <a:pPr marL="360363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AutoNum type="arabicPeriod"/>
            </a:pPr>
            <a:r>
              <a:rPr lang="es-E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Regional: </a:t>
            </a:r>
            <a:r>
              <a:rPr lang="es-ES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partir del 06 de agosto hasta el 31 de agosto</a:t>
            </a:r>
          </a:p>
          <a:p>
            <a:pPr marL="360363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AutoNum type="arabicPeriod"/>
            </a:pPr>
            <a:r>
              <a:rPr lang="es-E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Macrorregional: </a:t>
            </a:r>
            <a:r>
              <a:rPr lang="es-ES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 11 al 25 de setiembre</a:t>
            </a:r>
          </a:p>
          <a:p>
            <a:pPr marL="360363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AutoNum type="arabicPeriod"/>
            </a:pPr>
            <a:r>
              <a:rPr lang="es-E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Nacional: </a:t>
            </a:r>
            <a:r>
              <a:rPr lang="es-ES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 12 al 26 de octubre</a:t>
            </a:r>
            <a:endParaRPr lang="es-PE" sz="1600" dirty="0">
              <a:solidFill>
                <a:srgbClr val="00B0F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07C52D-3BFA-4AE5-9BCE-272D63FBF848}"/>
              </a:ext>
            </a:extLst>
          </p:cNvPr>
          <p:cNvSpPr txBox="1"/>
          <p:nvPr/>
        </p:nvSpPr>
        <p:spPr>
          <a:xfrm>
            <a:off x="477716" y="3851541"/>
            <a:ext cx="2920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¿Quiénes participan?</a:t>
            </a:r>
          </a:p>
          <a:p>
            <a:r>
              <a:rPr lang="es-ES" sz="1600" dirty="0"/>
              <a:t>Estudiantes, hombres y mujeres, de las IIEE públicas y privadas</a:t>
            </a:r>
            <a:endParaRPr lang="es-PE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D00D05-1430-4016-962B-4D8BB5FA53C1}"/>
              </a:ext>
            </a:extLst>
          </p:cNvPr>
          <p:cNvSpPr txBox="1"/>
          <p:nvPr/>
        </p:nvSpPr>
        <p:spPr>
          <a:xfrm>
            <a:off x="3768437" y="3817049"/>
            <a:ext cx="68718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¿Cuáles son las categorías deportivas ?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</a:pPr>
            <a:r>
              <a:rPr lang="es-PE" sz="16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DEPORTES CONVENCIONALES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PE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CATEGORÍA “A” : </a:t>
            </a:r>
            <a:r>
              <a:rPr lang="es-PE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Estudiantes de </a:t>
            </a:r>
            <a:r>
              <a:rPr lang="es-PE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a 12 años cumplidos en el presente año.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PE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CATEGORÍA “B” : </a:t>
            </a:r>
            <a:r>
              <a:rPr lang="es-PE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Estudiantes de </a:t>
            </a:r>
            <a:r>
              <a:rPr lang="es-PE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 a 14 años cumplidos en el presente año.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PE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CATEGORÍA “C” : </a:t>
            </a:r>
            <a:r>
              <a:rPr lang="es-PE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Estudiantes de </a:t>
            </a:r>
            <a:r>
              <a:rPr lang="es-PE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15 a 17 años cumplidos en el presente año.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</a:pPr>
            <a:endParaRPr lang="es-ES" sz="16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</a:pPr>
            <a:r>
              <a:rPr lang="es-ES" sz="1600" b="1" i="0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PARA ATLETISMO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CATEGORÍA “D” : </a:t>
            </a:r>
            <a:r>
              <a:rPr lang="es-E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Estudiantes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 y 14 años cumplidos en el año,  </a:t>
            </a:r>
            <a:r>
              <a:rPr lang="es-E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 discapacidad intelectual leve</a:t>
            </a:r>
            <a:endParaRPr lang="es-ES" sz="16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CATEGORÍA “E” : </a:t>
            </a:r>
            <a:r>
              <a:rPr lang="es-E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Estudiantes de </a:t>
            </a:r>
            <a:r>
              <a:rPr lang="es-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 a 17 años</a:t>
            </a:r>
            <a:r>
              <a:rPr lang="es-E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cumplidos en el año, con discapacidad </a:t>
            </a:r>
            <a:r>
              <a:rPr lang="es-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visual, auditiva, física y talla baja.</a:t>
            </a:r>
            <a:endParaRPr lang="es-PE" dirty="0">
              <a:solidFill>
                <a:srgbClr val="00B0F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9E5CDD-1BEC-48FF-93B1-6F388F601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62" y="4908920"/>
            <a:ext cx="1240247" cy="150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AT | DOCENTES">
            <a:extLst>
              <a:ext uri="{FF2B5EF4-FFF2-40B4-BE49-F238E27FC236}">
                <a16:creationId xmlns:a16="http://schemas.microsoft.com/office/drawing/2014/main" id="{7169E22A-851D-4AA2-BBDE-CBBB9738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4993252"/>
            <a:ext cx="1972956" cy="133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 Juegos deportivos para niños - En casa y sin material">
            <a:extLst>
              <a:ext uri="{FF2B5EF4-FFF2-40B4-BE49-F238E27FC236}">
                <a16:creationId xmlns:a16="http://schemas.microsoft.com/office/drawing/2014/main" id="{77D0E6D8-5E69-4BA9-8168-C6517830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10" y="2636099"/>
            <a:ext cx="1697614" cy="1129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8D201A8-7FD7-493E-842A-F0B478CB7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0167" y="5160333"/>
            <a:ext cx="739088" cy="8212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A270267-9F52-4CAC-A37A-8B62E7DEA8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3806" y="6054178"/>
            <a:ext cx="751779" cy="78936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1D1534F-02EE-4985-A879-6A5530F36C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5420" y="5649454"/>
            <a:ext cx="552004" cy="8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2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E5A7F4C-E692-4A48-8B0D-401C52C4BACC}"/>
              </a:ext>
            </a:extLst>
          </p:cNvPr>
          <p:cNvSpPr txBox="1"/>
          <p:nvPr/>
        </p:nvSpPr>
        <p:spPr>
          <a:xfrm>
            <a:off x="369964" y="832853"/>
            <a:ext cx="95360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B0F0"/>
                </a:solidFill>
              </a:rPr>
              <a:t>¿Cuáles son los pasos para motivar la participación de los estudiantes?</a:t>
            </a:r>
          </a:p>
          <a:p>
            <a:pPr algn="just"/>
            <a:r>
              <a:rPr lang="es-ES" sz="1600" dirty="0"/>
              <a:t>Dar a conocer que: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0" i="0" dirty="0">
                <a:effectLst/>
              </a:rPr>
              <a:t>Estar físicamente activo puede mejorar la salud mental y emocional.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R</a:t>
            </a:r>
            <a:r>
              <a:rPr lang="es-ES" sz="1600" b="0" i="0" dirty="0">
                <a:effectLst/>
              </a:rPr>
              <a:t>educir el riesgo de enfermedades, fortalecer sus huesos y músculos y mejorar su capacidad para realizar las actividades deportivas.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L</a:t>
            </a:r>
            <a:r>
              <a:rPr lang="es-ES" sz="1600" b="0" i="0" dirty="0">
                <a:effectLst/>
              </a:rPr>
              <a:t>ograr su sueño de ser un gran deportista y llegar a un club profesional.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Tener una mejora calidad de vida.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Ser un(a) ciudadano(a) con valores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9FF6DA-019A-4A72-84E2-340CCF38E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9" y="829995"/>
            <a:ext cx="219075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E14DFA9-7007-4596-8725-19642ABB044F}"/>
              </a:ext>
            </a:extLst>
          </p:cNvPr>
          <p:cNvSpPr txBox="1"/>
          <p:nvPr/>
        </p:nvSpPr>
        <p:spPr>
          <a:xfrm>
            <a:off x="369964" y="3367109"/>
            <a:ext cx="581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¿Cómo articulamos los JEDPA con las áreas curriculares?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8FCEA80-4550-4AA9-82AD-618EEDEDD2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964" y="3776462"/>
            <a:ext cx="5619750" cy="29718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F5858AF-A936-4938-BD93-474B52234825}"/>
              </a:ext>
            </a:extLst>
          </p:cNvPr>
          <p:cNvSpPr txBox="1"/>
          <p:nvPr/>
        </p:nvSpPr>
        <p:spPr>
          <a:xfrm>
            <a:off x="6096000" y="4108200"/>
            <a:ext cx="5486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Si bien es cierto que las áreas de Personal Social, Comunicación, Matemática y Ciencia y Tecnología son consideradas importantes, y sus competencias se desarrollan en el marco de actividades de aprendizaje (planificadas en las unidades de aprendizaje), las áreas de Educación Física, tan igual como de Arte y Cultura son de gran relevancia para el desarrollo integral de los estudiantes, estas tienen que planificarse y desarrollarse desde las actividades de aprendizaje, proyectos de aprendizajes y en los talleres deportivos y recreativos.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33989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72793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96725-EC51-4462-8B79-BA808A02A590}"/>
              </a:ext>
            </a:extLst>
          </p:cNvPr>
          <p:cNvSpPr txBox="1"/>
          <p:nvPr/>
        </p:nvSpPr>
        <p:spPr>
          <a:xfrm>
            <a:off x="6034813" y="902789"/>
            <a:ext cx="54606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¿Cuál es el beneficio pedagógico de los JEDPA?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D5156"/>
                </a:solidFill>
                <a:effectLst/>
              </a:rPr>
              <a:t>Mejora la integración del estudiante en la sociedad y favorece el compañerismo.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D5156"/>
                </a:solidFill>
                <a:effectLst/>
              </a:rPr>
              <a:t>Disminuye la tendencia a desarrollar actitudes agresivas e impulsos excesivos.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D5156"/>
                </a:solidFill>
                <a:effectLst/>
              </a:rPr>
              <a:t>Estimula el rendimiento académico.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4D5156"/>
                </a:solidFill>
                <a:effectLst/>
              </a:rPr>
              <a:t>Contribuye a tomar conciencia de su cuerpo y cuidado, estimulando la higiene y la salud.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D5156"/>
                </a:solidFill>
              </a:rPr>
              <a:t>Desarrollo de la identidad, autonomía y carácter.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D5156"/>
                </a:solidFill>
              </a:rPr>
              <a:t>Favorece la agudeza mental y la resolución de problemas.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D5156"/>
                </a:solidFill>
              </a:rPr>
              <a:t>Mejora la atención y concentración en la clase.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D5156"/>
                </a:solidFill>
              </a:rPr>
              <a:t>Uso adecuado del tempo libre</a:t>
            </a:r>
          </a:p>
        </p:txBody>
      </p:sp>
      <p:pic>
        <p:nvPicPr>
          <p:cNvPr id="2050" name="Picture 2" descr="Pin en BENEFICIOS DEPORTE">
            <a:extLst>
              <a:ext uri="{FF2B5EF4-FFF2-40B4-BE49-F238E27FC236}">
                <a16:creationId xmlns:a16="http://schemas.microsoft.com/office/drawing/2014/main" id="{654DF3E8-A16B-49EA-9C0A-0CB38CB3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2" y="1030063"/>
            <a:ext cx="5726545" cy="5735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Google Shape;153;g142472c3417_0_91">
            <a:extLst>
              <a:ext uri="{FF2B5EF4-FFF2-40B4-BE49-F238E27FC236}">
                <a16:creationId xmlns:a16="http://schemas.microsoft.com/office/drawing/2014/main" id="{0E87DB21-89B6-40FD-A324-164E6E402F8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b="34546"/>
          <a:stretch/>
        </p:blipFill>
        <p:spPr>
          <a:xfrm>
            <a:off x="8109527" y="4627418"/>
            <a:ext cx="1484433" cy="223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4;g142472c3417_0_91">
            <a:extLst>
              <a:ext uri="{FF2B5EF4-FFF2-40B4-BE49-F238E27FC236}">
                <a16:creationId xmlns:a16="http://schemas.microsoft.com/office/drawing/2014/main" id="{9979285E-7E76-42B1-8F1A-9D510AB26F4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41390"/>
          <a:stretch/>
        </p:blipFill>
        <p:spPr>
          <a:xfrm>
            <a:off x="9255907" y="4961873"/>
            <a:ext cx="1300217" cy="1896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7" y="752101"/>
            <a:ext cx="3992419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ETAPA IE.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496820" y="1554602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8E7552C7-5EDD-41EE-BF1C-730716FA0B32}"/>
              </a:ext>
            </a:extLst>
          </p:cNvPr>
          <p:cNvSpPr txBox="1"/>
          <p:nvPr/>
        </p:nvSpPr>
        <p:spPr>
          <a:xfrm>
            <a:off x="4974816" y="1588200"/>
            <a:ext cx="29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CRONOGRAMA DEPORTIVO</a:t>
            </a:r>
            <a:endParaRPr lang="es-PE" b="1" dirty="0">
              <a:solidFill>
                <a:srgbClr val="00B0F0"/>
              </a:solidFill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FD1234C4-28B6-41A4-B1A7-7746B0FD0E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57532"/>
            <a:ext cx="12192000" cy="43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3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EEBD0-E392-4B5B-8C1E-EF2EF7D6980D}"/>
              </a:ext>
            </a:extLst>
          </p:cNvPr>
          <p:cNvSpPr txBox="1"/>
          <p:nvPr/>
        </p:nvSpPr>
        <p:spPr>
          <a:xfrm>
            <a:off x="4396510" y="861840"/>
            <a:ext cx="289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COMISIÓN DE CONVIVENCIA</a:t>
            </a:r>
            <a:endParaRPr lang="es-PE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2C0C6F1-FE3F-4FA7-9FE1-EDA1815D9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01917"/>
              </p:ext>
            </p:extLst>
          </p:nvPr>
        </p:nvGraphicFramePr>
        <p:xfrm>
          <a:off x="672795" y="1476234"/>
          <a:ext cx="5728005" cy="18813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60255">
                  <a:extLst>
                    <a:ext uri="{9D8B030D-6E8A-4147-A177-3AD203B41FA5}">
                      <a16:colId xmlns:a16="http://schemas.microsoft.com/office/drawing/2014/main" val="2606504722"/>
                    </a:ext>
                  </a:extLst>
                </a:gridCol>
                <a:gridCol w="4067750">
                  <a:extLst>
                    <a:ext uri="{9D8B030D-6E8A-4147-A177-3AD203B41FA5}">
                      <a16:colId xmlns:a16="http://schemas.microsoft.com/office/drawing/2014/main" val="1683921596"/>
                    </a:ext>
                  </a:extLst>
                </a:gridCol>
              </a:tblGrid>
              <a:tr h="212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ETAPA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INTEGRANTES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171114"/>
                  </a:ext>
                </a:extLst>
              </a:tr>
              <a:tr h="1617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Institución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Educativa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s-PE" sz="1600" dirty="0">
                          <a:effectLst/>
                        </a:rPr>
                        <a:t>El subdirector de la IE o quien designe el director, que lo preside</a:t>
                      </a:r>
                    </a:p>
                    <a:p>
                      <a:pPr marL="177800" lvl="0" indent="-17780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s-PE" sz="1600" dirty="0">
                          <a:effectLst/>
                        </a:rPr>
                        <a:t>El Coordinador de Convivencia.</a:t>
                      </a:r>
                    </a:p>
                    <a:p>
                      <a:pPr marL="177800" lvl="0" indent="-17780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es-PE" sz="1600" dirty="0">
                          <a:effectLst/>
                        </a:rPr>
                        <a:t>El representante responsable de Inclusión.</a:t>
                      </a:r>
                    </a:p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PE" sz="1600" dirty="0">
                          <a:effectLst/>
                        </a:rPr>
                        <a:t>El representante psicólogo/a, en caso se cuente con el profesional.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049905"/>
                  </a:ext>
                </a:extLst>
              </a:tr>
            </a:tbl>
          </a:graphicData>
        </a:graphic>
      </p:graphicFrame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29C6D1DF-8D20-4930-AA01-A70921B70028}"/>
              </a:ext>
            </a:extLst>
          </p:cNvPr>
          <p:cNvSpPr/>
          <p:nvPr/>
        </p:nvSpPr>
        <p:spPr>
          <a:xfrm rot="16200000">
            <a:off x="6446159" y="2258371"/>
            <a:ext cx="388713" cy="3744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7E0D9F-9B27-4F11-984A-452DCCC53C89}"/>
              </a:ext>
            </a:extLst>
          </p:cNvPr>
          <p:cNvSpPr txBox="1"/>
          <p:nvPr/>
        </p:nvSpPr>
        <p:spPr>
          <a:xfrm>
            <a:off x="6827737" y="1906983"/>
            <a:ext cx="422111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1" dirty="0"/>
              <a:t>Elabora las normas de convivencia deportiva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1" dirty="0"/>
              <a:t>Pone énfasis en los valores y el juego limpio.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1" dirty="0"/>
              <a:t>Socializa en toda la escuela las normas de convivencia</a:t>
            </a:r>
            <a:endParaRPr lang="es-PE" sz="1600" i="1" dirty="0"/>
          </a:p>
        </p:txBody>
      </p:sp>
      <p:pic>
        <p:nvPicPr>
          <p:cNvPr id="12" name="Picture 2" descr="Resultado de imagen para IMAGEN DE VALORES">
            <a:extLst>
              <a:ext uri="{FF2B5EF4-FFF2-40B4-BE49-F238E27FC236}">
                <a16:creationId xmlns:a16="http://schemas.microsoft.com/office/drawing/2014/main" id="{DCE860DF-9729-499D-8F0D-45FAF334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09" y="3553901"/>
            <a:ext cx="4956576" cy="27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7D37B6-9454-4CD4-B60F-63A8E362E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6093" y="3131127"/>
            <a:ext cx="2657397" cy="35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13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1620</Words>
  <Application>Microsoft Office PowerPoint</Application>
  <PresentationFormat>Panorámica</PresentationFormat>
  <Paragraphs>227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Noto Sans Symbols</vt:lpstr>
      <vt:lpstr>Poppins</vt:lpstr>
      <vt:lpstr>Poppins Light</vt:lpstr>
      <vt:lpstr>Roboto</vt:lpstr>
      <vt:lpstr>Verdana</vt:lpstr>
      <vt:lpstr>Wingdings</vt:lpstr>
      <vt:lpstr>Tema de Office 2013 - 2022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 IE.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PAUl</cp:lastModifiedBy>
  <cp:revision>90</cp:revision>
  <dcterms:created xsi:type="dcterms:W3CDTF">2023-03-07T15:24:27Z</dcterms:created>
  <dcterms:modified xsi:type="dcterms:W3CDTF">2024-03-10T16:54:42Z</dcterms:modified>
</cp:coreProperties>
</file>