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421" r:id="rId2"/>
    <p:sldId id="422" r:id="rId3"/>
    <p:sldId id="427" r:id="rId4"/>
    <p:sldId id="428" r:id="rId5"/>
    <p:sldId id="258" r:id="rId6"/>
    <p:sldId id="259" r:id="rId7"/>
    <p:sldId id="256" r:id="rId8"/>
    <p:sldId id="260" r:id="rId9"/>
    <p:sldId id="261" r:id="rId10"/>
    <p:sldId id="262" r:id="rId11"/>
    <p:sldId id="310" r:id="rId12"/>
    <p:sldId id="317" r:id="rId13"/>
    <p:sldId id="320" r:id="rId14"/>
    <p:sldId id="425" r:id="rId15"/>
    <p:sldId id="426" r:id="rId16"/>
    <p:sldId id="423" r:id="rId17"/>
    <p:sldId id="424" r:id="rId18"/>
    <p:sldId id="429" r:id="rId19"/>
    <p:sldId id="43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EC8E494-749E-442C-A1B1-08D7C56126D6}" type="datetimeFigureOut">
              <a:rPr lang="es-PE" smtClean="0"/>
              <a:t>14/12/2020</a:t>
            </a:fld>
            <a:endParaRPr lang="es-PE"/>
          </a:p>
        </p:txBody>
      </p:sp>
      <p:sp>
        <p:nvSpPr>
          <p:cNvPr id="5" name="Footer Placeholder 4"/>
          <p:cNvSpPr>
            <a:spLocks noGrp="1"/>
          </p:cNvSpPr>
          <p:nvPr>
            <p:ph type="ftr" sz="quarter" idx="11"/>
          </p:nvPr>
        </p:nvSpPr>
        <p:spPr>
          <a:xfrm>
            <a:off x="2416500" y="329307"/>
            <a:ext cx="4973915" cy="309201"/>
          </a:xfrm>
        </p:spPr>
        <p:txBody>
          <a:bodyPr/>
          <a:lstStyle/>
          <a:p>
            <a:endParaRPr lang="es-PE"/>
          </a:p>
        </p:txBody>
      </p:sp>
      <p:sp>
        <p:nvSpPr>
          <p:cNvPr id="6" name="Slide Number Placeholder 5"/>
          <p:cNvSpPr>
            <a:spLocks noGrp="1"/>
          </p:cNvSpPr>
          <p:nvPr>
            <p:ph type="sldNum" sz="quarter" idx="12"/>
          </p:nvPr>
        </p:nvSpPr>
        <p:spPr>
          <a:xfrm>
            <a:off x="1437664" y="798973"/>
            <a:ext cx="811019" cy="503578"/>
          </a:xfrm>
        </p:spPr>
        <p:txBody>
          <a:bodyPr/>
          <a:lstStyle/>
          <a:p>
            <a:fld id="{81C89394-3629-4056-B883-013A5C3C5A4B}" type="slidenum">
              <a:rPr lang="es-PE" smtClean="0"/>
              <a:t>‹Nº›</a:t>
            </a:fld>
            <a:endParaRPr lang="es-PE"/>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36383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EC8E494-749E-442C-A1B1-08D7C56126D6}" type="datetimeFigureOut">
              <a:rPr lang="es-PE" smtClean="0"/>
              <a:t>14/12/2020</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1C89394-3629-4056-B883-013A5C3C5A4B}" type="slidenum">
              <a:rPr lang="es-PE" smtClean="0"/>
              <a:t>‹Nº›</a:t>
            </a:fld>
            <a:endParaRPr lang="es-PE"/>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19341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EC8E494-749E-442C-A1B1-08D7C56126D6}" type="datetimeFigureOut">
              <a:rPr lang="es-PE" smtClean="0"/>
              <a:t>14/12/2020</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1C89394-3629-4056-B883-013A5C3C5A4B}" type="slidenum">
              <a:rPr lang="es-PE" smtClean="0"/>
              <a:t>‹Nº›</a:t>
            </a:fld>
            <a:endParaRPr lang="es-PE"/>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50269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EC8E494-749E-442C-A1B1-08D7C56126D6}" type="datetimeFigureOut">
              <a:rPr lang="es-PE" smtClean="0"/>
              <a:t>14/12/2020</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1C89394-3629-4056-B883-013A5C3C5A4B}" type="slidenum">
              <a:rPr lang="es-PE" smtClean="0"/>
              <a:t>‹Nº›</a:t>
            </a:fld>
            <a:endParaRPr lang="es-PE"/>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7490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EC8E494-749E-442C-A1B1-08D7C56126D6}" type="datetimeFigureOut">
              <a:rPr lang="es-PE" smtClean="0"/>
              <a:t>14/12/2020</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1C89394-3629-4056-B883-013A5C3C5A4B}" type="slidenum">
              <a:rPr lang="es-PE" smtClean="0"/>
              <a:t>‹Nº›</a:t>
            </a:fld>
            <a:endParaRPr lang="es-PE"/>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88897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EC8E494-749E-442C-A1B1-08D7C56126D6}" type="datetimeFigureOut">
              <a:rPr lang="es-PE" smtClean="0"/>
              <a:t>14/12/2020</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81C89394-3629-4056-B883-013A5C3C5A4B}" type="slidenum">
              <a:rPr lang="es-PE" smtClean="0"/>
              <a:t>‹Nº›</a:t>
            </a:fld>
            <a:endParaRPr lang="es-PE"/>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5802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EC8E494-749E-442C-A1B1-08D7C56126D6}" type="datetimeFigureOut">
              <a:rPr lang="es-PE" smtClean="0"/>
              <a:t>14/12/2020</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81C89394-3629-4056-B883-013A5C3C5A4B}" type="slidenum">
              <a:rPr lang="es-PE" smtClean="0"/>
              <a:t>‹Nº›</a:t>
            </a:fld>
            <a:endParaRPr lang="es-PE"/>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20976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EC8E494-749E-442C-A1B1-08D7C56126D6}" type="datetimeFigureOut">
              <a:rPr lang="es-PE" smtClean="0"/>
              <a:t>14/12/2020</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81C89394-3629-4056-B883-013A5C3C5A4B}" type="slidenum">
              <a:rPr lang="es-PE" smtClean="0"/>
              <a:t>‹Nº›</a:t>
            </a:fld>
            <a:endParaRPr lang="es-PE"/>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7682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C8E494-749E-442C-A1B1-08D7C56126D6}" type="datetimeFigureOut">
              <a:rPr lang="es-PE" smtClean="0"/>
              <a:t>14/12/2020</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81C89394-3629-4056-B883-013A5C3C5A4B}" type="slidenum">
              <a:rPr lang="es-PE" smtClean="0"/>
              <a:t>‹Nº›</a:t>
            </a:fld>
            <a:endParaRPr lang="es-PE"/>
          </a:p>
        </p:txBody>
      </p:sp>
    </p:spTree>
    <p:extLst>
      <p:ext uri="{BB962C8B-B14F-4D97-AF65-F5344CB8AC3E}">
        <p14:creationId xmlns:p14="http://schemas.microsoft.com/office/powerpoint/2010/main" val="884582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EC8E494-749E-442C-A1B1-08D7C56126D6}" type="datetimeFigureOut">
              <a:rPr lang="es-PE" smtClean="0"/>
              <a:t>14/12/2020</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81C89394-3629-4056-B883-013A5C3C5A4B}" type="slidenum">
              <a:rPr lang="es-PE" smtClean="0"/>
              <a:t>‹Nº›</a:t>
            </a:fld>
            <a:endParaRPr lang="es-PE"/>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48350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EC8E494-749E-442C-A1B1-08D7C56126D6}" type="datetimeFigureOut">
              <a:rPr lang="es-PE" smtClean="0"/>
              <a:t>14/12/2020</a:t>
            </a:fld>
            <a:endParaRPr lang="es-PE"/>
          </a:p>
        </p:txBody>
      </p:sp>
      <p:sp>
        <p:nvSpPr>
          <p:cNvPr id="6" name="Footer Placeholder 5"/>
          <p:cNvSpPr>
            <a:spLocks noGrp="1"/>
          </p:cNvSpPr>
          <p:nvPr>
            <p:ph type="ftr" sz="quarter" idx="11"/>
          </p:nvPr>
        </p:nvSpPr>
        <p:spPr>
          <a:xfrm>
            <a:off x="1447382" y="318640"/>
            <a:ext cx="5541004" cy="320931"/>
          </a:xfrm>
        </p:spPr>
        <p:txBody>
          <a:bodyPr/>
          <a:lstStyle/>
          <a:p>
            <a:endParaRPr lang="es-PE"/>
          </a:p>
        </p:txBody>
      </p:sp>
      <p:sp>
        <p:nvSpPr>
          <p:cNvPr id="7" name="Slide Number Placeholder 6"/>
          <p:cNvSpPr>
            <a:spLocks noGrp="1"/>
          </p:cNvSpPr>
          <p:nvPr>
            <p:ph type="sldNum" sz="quarter" idx="12"/>
          </p:nvPr>
        </p:nvSpPr>
        <p:spPr/>
        <p:txBody>
          <a:bodyPr/>
          <a:lstStyle/>
          <a:p>
            <a:fld id="{81C89394-3629-4056-B883-013A5C3C5A4B}" type="slidenum">
              <a:rPr lang="es-PE" smtClean="0"/>
              <a:t>‹Nº›</a:t>
            </a:fld>
            <a:endParaRPr lang="es-PE"/>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33695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EC8E494-749E-442C-A1B1-08D7C56126D6}" type="datetimeFigureOut">
              <a:rPr lang="es-PE" smtClean="0"/>
              <a:t>14/12/2020</a:t>
            </a:fld>
            <a:endParaRPr lang="es-PE"/>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81C89394-3629-4056-B883-013A5C3C5A4B}" type="slidenum">
              <a:rPr lang="es-PE" smtClean="0"/>
              <a:t>‹Nº›</a:t>
            </a:fld>
            <a:endParaRPr lang="es-PE"/>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38802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2AFC95-9D52-431D-8BB9-20DF3B265B0F}"/>
              </a:ext>
            </a:extLst>
          </p:cNvPr>
          <p:cNvSpPr>
            <a:spLocks noGrp="1"/>
          </p:cNvSpPr>
          <p:nvPr>
            <p:ph type="title"/>
          </p:nvPr>
        </p:nvSpPr>
        <p:spPr>
          <a:xfrm>
            <a:off x="1308295" y="1898176"/>
            <a:ext cx="10209569" cy="451129"/>
          </a:xfrm>
        </p:spPr>
        <p:txBody>
          <a:bodyPr>
            <a:prstTxWarp prst="textTriangle">
              <a:avLst>
                <a:gd name="adj" fmla="val 71737"/>
              </a:avLst>
            </a:prstTxWarp>
            <a:normAutofit fontScale="90000"/>
          </a:bodyPr>
          <a:lstStyle/>
          <a:p>
            <a:pPr algn="ctr"/>
            <a:r>
              <a:rPr lang="es-PE"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iome Light" panose="020B0303030204020804" pitchFamily="34" charset="0"/>
                <a:cs typeface="Biome Light" panose="020B0303030204020804" pitchFamily="34" charset="0"/>
              </a:rPr>
              <a:t>I.E “SEBASTIÁN LORENTE”</a:t>
            </a:r>
          </a:p>
        </p:txBody>
      </p:sp>
      <p:sp>
        <p:nvSpPr>
          <p:cNvPr id="3" name="Marcador de contenido 2">
            <a:extLst>
              <a:ext uri="{FF2B5EF4-FFF2-40B4-BE49-F238E27FC236}">
                <a16:creationId xmlns:a16="http://schemas.microsoft.com/office/drawing/2014/main" id="{7B4EBD27-B238-4A48-A8AF-BB2C757D3772}"/>
              </a:ext>
            </a:extLst>
          </p:cNvPr>
          <p:cNvSpPr>
            <a:spLocks noGrp="1"/>
          </p:cNvSpPr>
          <p:nvPr>
            <p:ph idx="1"/>
          </p:nvPr>
        </p:nvSpPr>
        <p:spPr>
          <a:xfrm>
            <a:off x="479946" y="2933115"/>
            <a:ext cx="11497084" cy="654147"/>
          </a:xfrm>
        </p:spPr>
        <p:txBody>
          <a:bodyPr>
            <a:prstTxWarp prst="textStop">
              <a:avLst/>
            </a:prstTxWarp>
            <a:noAutofit/>
          </a:bodyPr>
          <a:lstStyle/>
          <a:p>
            <a:pPr marL="0" indent="0" algn="ctr">
              <a:buNone/>
            </a:pPr>
            <a:r>
              <a:rPr lang="es-PE"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iome Light" panose="020B0502040204020203" pitchFamily="34" charset="0"/>
                <a:cs typeface="Biome Light" panose="020B0502040204020203" pitchFamily="34" charset="0"/>
              </a:rPr>
              <a:t>COMPARTIENDO EXPERIENCIAS EXITOSAS </a:t>
            </a:r>
          </a:p>
          <a:p>
            <a:pPr marL="0" indent="0" algn="ctr">
              <a:buNone/>
            </a:pPr>
            <a:r>
              <a:rPr lang="es-PE"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iome Light" panose="020B0502040204020203" pitchFamily="34" charset="0"/>
                <a:cs typeface="Biome Light" panose="020B0502040204020203" pitchFamily="34" charset="0"/>
              </a:rPr>
              <a:t>TERCER GRADO </a:t>
            </a:r>
          </a:p>
        </p:txBody>
      </p:sp>
      <p:sp>
        <p:nvSpPr>
          <p:cNvPr id="4" name="Rectángulo 3">
            <a:extLst>
              <a:ext uri="{FF2B5EF4-FFF2-40B4-BE49-F238E27FC236}">
                <a16:creationId xmlns:a16="http://schemas.microsoft.com/office/drawing/2014/main" id="{E82F9C5C-7CA1-46C9-AEB5-1765CF64C1CD}"/>
              </a:ext>
            </a:extLst>
          </p:cNvPr>
          <p:cNvSpPr/>
          <p:nvPr/>
        </p:nvSpPr>
        <p:spPr>
          <a:xfrm>
            <a:off x="1190936" y="660218"/>
            <a:ext cx="10209568" cy="654147"/>
          </a:xfrm>
          <a:prstGeom prst="rect">
            <a:avLst/>
          </a:prstGeom>
          <a:noFill/>
        </p:spPr>
        <p:txBody>
          <a:bodyPr wrap="none" lIns="91440" tIns="45720" rIns="91440" bIns="45720">
            <a:prstTxWarp prst="textPlain">
              <a:avLst/>
            </a:prstTxWarp>
            <a:spAutoFit/>
          </a:bodyPr>
          <a:lstStyle/>
          <a:p>
            <a:pPr algn="ctr"/>
            <a:r>
              <a:rPr lang="es-PE"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ritannic Bold" panose="020B0903060703020204" pitchFamily="34" charset="0"/>
                <a:ea typeface="STCaiyun" panose="02010800040101010101" pitchFamily="2" charset="-122"/>
                <a:cs typeface="Biome Light" panose="020B0303030204020804" pitchFamily="34" charset="0"/>
              </a:rPr>
              <a:t>“AÑO DE LA UNIVERSALIZACIÓN</a:t>
            </a:r>
          </a:p>
          <a:p>
            <a:pPr algn="ctr"/>
            <a:r>
              <a:rPr lang="es-PE"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ritannic Bold" panose="020B0903060703020204" pitchFamily="34" charset="0"/>
                <a:ea typeface="STCaiyun" panose="02010800040101010101" pitchFamily="2" charset="-122"/>
                <a:cs typeface="Biome Light" panose="020B0303030204020804" pitchFamily="34" charset="0"/>
              </a:rPr>
              <a:t> DE LA SALUD”</a:t>
            </a:r>
            <a:endParaRPr lang="es-PE"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ritannic Bold" panose="020B0903060703020204" pitchFamily="34" charset="0"/>
            </a:endParaRPr>
          </a:p>
        </p:txBody>
      </p:sp>
      <p:pic>
        <p:nvPicPr>
          <p:cNvPr id="11" name="Imagen 10">
            <a:extLst>
              <a:ext uri="{FF2B5EF4-FFF2-40B4-BE49-F238E27FC236}">
                <a16:creationId xmlns:a16="http://schemas.microsoft.com/office/drawing/2014/main" id="{2A9F0C05-5273-4E4E-AE8E-E66E2B347DB0}"/>
              </a:ext>
            </a:extLst>
          </p:cNvPr>
          <p:cNvPicPr>
            <a:picLocks noChangeAspect="1"/>
          </p:cNvPicPr>
          <p:nvPr/>
        </p:nvPicPr>
        <p:blipFill>
          <a:blip r:embed="rId2"/>
          <a:stretch>
            <a:fillRect/>
          </a:stretch>
        </p:blipFill>
        <p:spPr>
          <a:xfrm>
            <a:off x="3581400" y="3777482"/>
            <a:ext cx="4648199" cy="2614612"/>
          </a:xfrm>
          <a:prstGeom prst="rect">
            <a:avLst/>
          </a:prstGeom>
        </p:spPr>
      </p:pic>
    </p:spTree>
    <p:extLst>
      <p:ext uri="{BB962C8B-B14F-4D97-AF65-F5344CB8AC3E}">
        <p14:creationId xmlns:p14="http://schemas.microsoft.com/office/powerpoint/2010/main" val="802181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8" presetClass="entr" presetSubtype="0" accel="50000" fill="hold" grpId="0" nodeType="clickEffect">
                                  <p:stCondLst>
                                    <p:cond delay="0"/>
                                  </p:stCondLst>
                                  <p:iterate type="lt">
                                    <p:tmPct val="50000"/>
                                  </p:iterate>
                                  <p:childTnLst>
                                    <p:set>
                                      <p:cBhvr>
                                        <p:cTn id="21" dur="1" fill="hold">
                                          <p:stCondLst>
                                            <p:cond delay="0"/>
                                          </p:stCondLst>
                                        </p:cTn>
                                        <p:tgtEl>
                                          <p:spTgt spid="3">
                                            <p:txEl>
                                              <p:pRg st="0" end="0"/>
                                            </p:txEl>
                                          </p:spTgt>
                                        </p:tgtEl>
                                        <p:attrNameLst>
                                          <p:attrName>style.visibility</p:attrName>
                                        </p:attrNameLst>
                                      </p:cBhvr>
                                      <p:to>
                                        <p:strVal val="visible"/>
                                      </p:to>
                                    </p:set>
                                    <p:set>
                                      <p:cBhvr>
                                        <p:cTn id="22" dur="455" fill="hold">
                                          <p:stCondLst>
                                            <p:cond delay="0"/>
                                          </p:stCondLst>
                                        </p:cTn>
                                        <p:tgtEl>
                                          <p:spTgt spid="3">
                                            <p:txEl>
                                              <p:pRg st="0" end="0"/>
                                            </p:txEl>
                                          </p:spTgt>
                                        </p:tgtEl>
                                        <p:attrNameLst>
                                          <p:attrName>style.rotation</p:attrName>
                                        </p:attrNameLst>
                                      </p:cBhvr>
                                      <p:to>
                                        <p:strVal val="-45.0"/>
                                      </p:to>
                                    </p:set>
                                    <p:anim calcmode="lin" valueType="num">
                                      <p:cBhvr>
                                        <p:cTn id="23"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8" presetClass="entr" presetSubtype="0" accel="50000" fill="hold" grpId="0" nodeType="clickEffect">
                                  <p:stCondLst>
                                    <p:cond delay="0"/>
                                  </p:stCondLst>
                                  <p:iterate type="lt">
                                    <p:tmPct val="50000"/>
                                  </p:iterate>
                                  <p:childTnLst>
                                    <p:set>
                                      <p:cBhvr>
                                        <p:cTn id="30" dur="1" fill="hold">
                                          <p:stCondLst>
                                            <p:cond delay="0"/>
                                          </p:stCondLst>
                                        </p:cTn>
                                        <p:tgtEl>
                                          <p:spTgt spid="3">
                                            <p:txEl>
                                              <p:pRg st="1" end="1"/>
                                            </p:txEl>
                                          </p:spTgt>
                                        </p:tgtEl>
                                        <p:attrNameLst>
                                          <p:attrName>style.visibility</p:attrName>
                                        </p:attrNameLst>
                                      </p:cBhvr>
                                      <p:to>
                                        <p:strVal val="visible"/>
                                      </p:to>
                                    </p:set>
                                    <p:set>
                                      <p:cBhvr>
                                        <p:cTn id="31" dur="455" fill="hold">
                                          <p:stCondLst>
                                            <p:cond delay="0"/>
                                          </p:stCondLst>
                                        </p:cTn>
                                        <p:tgtEl>
                                          <p:spTgt spid="3">
                                            <p:txEl>
                                              <p:pRg st="1" end="1"/>
                                            </p:txEl>
                                          </p:spTgt>
                                        </p:tgtEl>
                                        <p:attrNameLst>
                                          <p:attrName>style.rotation</p:attrName>
                                        </p:attrNameLst>
                                      </p:cBhvr>
                                      <p:to>
                                        <p:strVal val="-45.0"/>
                                      </p:to>
                                    </p:set>
                                    <p:anim calcmode="lin" valueType="num">
                                      <p:cBhvr>
                                        <p:cTn id="32"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33"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34"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35"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F22529F-03FA-4EE8-84C0-B68E82607E0D}"/>
              </a:ext>
            </a:extLst>
          </p:cNvPr>
          <p:cNvPicPr>
            <a:picLocks noChangeAspect="1"/>
          </p:cNvPicPr>
          <p:nvPr/>
        </p:nvPicPr>
        <p:blipFill>
          <a:blip r:embed="rId2"/>
          <a:stretch>
            <a:fillRect/>
          </a:stretch>
        </p:blipFill>
        <p:spPr>
          <a:xfrm>
            <a:off x="375138" y="0"/>
            <a:ext cx="5458790" cy="3154973"/>
          </a:xfrm>
          <a:prstGeom prst="rect">
            <a:avLst/>
          </a:prstGeom>
        </p:spPr>
      </p:pic>
      <p:pic>
        <p:nvPicPr>
          <p:cNvPr id="8" name="Imagen 7">
            <a:extLst>
              <a:ext uri="{FF2B5EF4-FFF2-40B4-BE49-F238E27FC236}">
                <a16:creationId xmlns:a16="http://schemas.microsoft.com/office/drawing/2014/main" id="{4C81B040-BDF8-44B3-95F4-A9C2EFD64520}"/>
              </a:ext>
            </a:extLst>
          </p:cNvPr>
          <p:cNvPicPr>
            <a:picLocks noChangeAspect="1"/>
          </p:cNvPicPr>
          <p:nvPr/>
        </p:nvPicPr>
        <p:blipFill>
          <a:blip r:embed="rId3"/>
          <a:stretch>
            <a:fillRect/>
          </a:stretch>
        </p:blipFill>
        <p:spPr>
          <a:xfrm>
            <a:off x="5833928" y="1577486"/>
            <a:ext cx="5982934" cy="5280514"/>
          </a:xfrm>
          <a:prstGeom prst="rect">
            <a:avLst/>
          </a:prstGeom>
        </p:spPr>
      </p:pic>
    </p:spTree>
    <p:extLst>
      <p:ext uri="{BB962C8B-B14F-4D97-AF65-F5344CB8AC3E}">
        <p14:creationId xmlns:p14="http://schemas.microsoft.com/office/powerpoint/2010/main" val="711880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15DA81-E019-4309-818D-2053641A21BA}"/>
              </a:ext>
            </a:extLst>
          </p:cNvPr>
          <p:cNvSpPr>
            <a:spLocks noGrp="1"/>
          </p:cNvSpPr>
          <p:nvPr>
            <p:ph type="title"/>
          </p:nvPr>
        </p:nvSpPr>
        <p:spPr>
          <a:xfrm>
            <a:off x="1295402" y="982133"/>
            <a:ext cx="9601196" cy="860522"/>
          </a:xfrm>
        </p:spPr>
        <p:txBody>
          <a:bodyPr>
            <a:normAutofit/>
          </a:bodyPr>
          <a:lstStyle/>
          <a:p>
            <a:r>
              <a:rPr lang="es-ES" sz="2000" b="1" dirty="0"/>
              <a:t>REVISIÓN DE EVIDENCIAS – S35 D4 – ÁREA: MATEMÁTICA</a:t>
            </a:r>
            <a:endParaRPr lang="es-PE" sz="2000" b="1" dirty="0"/>
          </a:p>
        </p:txBody>
      </p:sp>
      <p:sp>
        <p:nvSpPr>
          <p:cNvPr id="3" name="Marcador de contenido 2">
            <a:extLst>
              <a:ext uri="{FF2B5EF4-FFF2-40B4-BE49-F238E27FC236}">
                <a16:creationId xmlns:a16="http://schemas.microsoft.com/office/drawing/2014/main" id="{1D1E1E27-8B1A-4E99-B485-642A01D60548}"/>
              </a:ext>
            </a:extLst>
          </p:cNvPr>
          <p:cNvSpPr>
            <a:spLocks noGrp="1"/>
          </p:cNvSpPr>
          <p:nvPr>
            <p:ph idx="1"/>
          </p:nvPr>
        </p:nvSpPr>
        <p:spPr>
          <a:xfrm>
            <a:off x="1295401" y="1842655"/>
            <a:ext cx="9601196" cy="4033212"/>
          </a:xfrm>
        </p:spPr>
        <p:txBody>
          <a:bodyPr>
            <a:normAutofit/>
          </a:bodyPr>
          <a:lstStyle/>
          <a:p>
            <a:endParaRPr lang="es-ES" dirty="0"/>
          </a:p>
          <a:p>
            <a:endParaRPr lang="es-ES" dirty="0"/>
          </a:p>
          <a:p>
            <a:endParaRPr lang="es-ES" dirty="0"/>
          </a:p>
        </p:txBody>
      </p:sp>
      <p:pic>
        <p:nvPicPr>
          <p:cNvPr id="5" name="Imagen 4">
            <a:extLst>
              <a:ext uri="{FF2B5EF4-FFF2-40B4-BE49-F238E27FC236}">
                <a16:creationId xmlns:a16="http://schemas.microsoft.com/office/drawing/2014/main" id="{BE04B187-833E-4EBC-BEA4-888657319F75}"/>
              </a:ext>
            </a:extLst>
          </p:cNvPr>
          <p:cNvPicPr/>
          <p:nvPr/>
        </p:nvPicPr>
        <p:blipFill rotWithShape="1">
          <a:blip r:embed="rId2"/>
          <a:srcRect l="39843" t="37615" r="39552" b="12878"/>
          <a:stretch/>
        </p:blipFill>
        <p:spPr bwMode="auto">
          <a:xfrm>
            <a:off x="278370" y="1607897"/>
            <a:ext cx="5929745" cy="4502728"/>
          </a:xfrm>
          <a:prstGeom prst="rect">
            <a:avLst/>
          </a:prstGeom>
          <a:ln>
            <a:noFill/>
          </a:ln>
          <a:extLst>
            <a:ext uri="{53640926-AAD7-44D8-BBD7-CCE9431645EC}">
              <a14:shadowObscured xmlns:a14="http://schemas.microsoft.com/office/drawing/2010/main"/>
            </a:ext>
          </a:extLst>
        </p:spPr>
      </p:pic>
      <p:pic>
        <p:nvPicPr>
          <p:cNvPr id="6" name="Marcador de contenido 5">
            <a:extLst>
              <a:ext uri="{FF2B5EF4-FFF2-40B4-BE49-F238E27FC236}">
                <a16:creationId xmlns:a16="http://schemas.microsoft.com/office/drawing/2014/main" id="{B1B7A031-E119-41F7-9148-03B52872897D}"/>
              </a:ext>
            </a:extLst>
          </p:cNvPr>
          <p:cNvPicPr>
            <a:picLocks/>
          </p:cNvPicPr>
          <p:nvPr/>
        </p:nvPicPr>
        <p:blipFill rotWithShape="1">
          <a:blip r:embed="rId3"/>
          <a:srcRect l="42572" t="19415" r="42418" b="33506"/>
          <a:stretch/>
        </p:blipFill>
        <p:spPr bwMode="auto">
          <a:xfrm>
            <a:off x="6629030" y="1440875"/>
            <a:ext cx="4724399" cy="3853103"/>
          </a:xfrm>
          <a:prstGeom prst="rect">
            <a:avLst/>
          </a:prstGeom>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136027CF-C293-430B-A8BA-280A7C603A13}"/>
              </a:ext>
            </a:extLst>
          </p:cNvPr>
          <p:cNvPicPr/>
          <p:nvPr/>
        </p:nvPicPr>
        <p:blipFill rotWithShape="1">
          <a:blip r:embed="rId4"/>
          <a:srcRect l="41071" t="59214" r="39280" b="36175"/>
          <a:stretch/>
        </p:blipFill>
        <p:spPr bwMode="auto">
          <a:xfrm>
            <a:off x="6629030" y="5293978"/>
            <a:ext cx="4724399" cy="5818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3235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5699B172-F464-4DD7-BEE0-6A605598689F}"/>
              </a:ext>
            </a:extLst>
          </p:cNvPr>
          <p:cNvPicPr>
            <a:picLocks noGrp="1" noChangeAspect="1"/>
          </p:cNvPicPr>
          <p:nvPr>
            <p:ph idx="1"/>
          </p:nvPr>
        </p:nvPicPr>
        <p:blipFill rotWithShape="1">
          <a:blip r:embed="rId2"/>
          <a:srcRect l="42456" t="19213" r="42456" b="33691"/>
          <a:stretch/>
        </p:blipFill>
        <p:spPr>
          <a:xfrm>
            <a:off x="525406" y="184160"/>
            <a:ext cx="4229474" cy="4516582"/>
          </a:xfrm>
          <a:prstGeom prst="rect">
            <a:avLst/>
          </a:prstGeom>
        </p:spPr>
      </p:pic>
      <p:pic>
        <p:nvPicPr>
          <p:cNvPr id="5" name="Imagen 4">
            <a:extLst>
              <a:ext uri="{FF2B5EF4-FFF2-40B4-BE49-F238E27FC236}">
                <a16:creationId xmlns:a16="http://schemas.microsoft.com/office/drawing/2014/main" id="{FCB61272-7794-4480-B43F-76EDE52AB507}"/>
              </a:ext>
            </a:extLst>
          </p:cNvPr>
          <p:cNvPicPr/>
          <p:nvPr/>
        </p:nvPicPr>
        <p:blipFill rotWithShape="1">
          <a:blip r:embed="rId3"/>
          <a:srcRect l="33567" t="25481" r="28637" b="56076"/>
          <a:stretch/>
        </p:blipFill>
        <p:spPr bwMode="auto">
          <a:xfrm>
            <a:off x="525406" y="4700742"/>
            <a:ext cx="4229474" cy="1151418"/>
          </a:xfrm>
          <a:prstGeom prst="rect">
            <a:avLst/>
          </a:prstGeom>
          <a:ln>
            <a:noFill/>
          </a:ln>
          <a:extLst>
            <a:ext uri="{53640926-AAD7-44D8-BBD7-CCE9431645EC}">
              <a14:shadowObscured xmlns:a14="http://schemas.microsoft.com/office/drawing/2010/main"/>
            </a:ext>
          </a:extLst>
        </p:spPr>
      </p:pic>
      <p:pic>
        <p:nvPicPr>
          <p:cNvPr id="6" name="Marcador de contenido 4">
            <a:extLst>
              <a:ext uri="{FF2B5EF4-FFF2-40B4-BE49-F238E27FC236}">
                <a16:creationId xmlns:a16="http://schemas.microsoft.com/office/drawing/2014/main" id="{7A1C3339-B1CC-4924-B05D-7D37D32CADD4}"/>
              </a:ext>
            </a:extLst>
          </p:cNvPr>
          <p:cNvPicPr>
            <a:picLocks noChangeAspect="1"/>
          </p:cNvPicPr>
          <p:nvPr/>
        </p:nvPicPr>
        <p:blipFill rotWithShape="1">
          <a:blip r:embed="rId4"/>
          <a:srcRect l="42515" t="19511" r="42349" b="35818"/>
          <a:stretch/>
        </p:blipFill>
        <p:spPr>
          <a:xfrm>
            <a:off x="6639951" y="184160"/>
            <a:ext cx="4668982" cy="5813820"/>
          </a:xfrm>
          <a:prstGeom prst="rect">
            <a:avLst/>
          </a:prstGeom>
        </p:spPr>
      </p:pic>
      <p:pic>
        <p:nvPicPr>
          <p:cNvPr id="7" name="Imagen 6">
            <a:extLst>
              <a:ext uri="{FF2B5EF4-FFF2-40B4-BE49-F238E27FC236}">
                <a16:creationId xmlns:a16="http://schemas.microsoft.com/office/drawing/2014/main" id="{8A77C491-1C9A-4D9F-BBEA-D1499DC6F2E7}"/>
              </a:ext>
            </a:extLst>
          </p:cNvPr>
          <p:cNvPicPr/>
          <p:nvPr/>
        </p:nvPicPr>
        <p:blipFill rotWithShape="1">
          <a:blip r:embed="rId5"/>
          <a:srcRect l="33021" t="28879" r="28637" b="44183"/>
          <a:stretch/>
        </p:blipFill>
        <p:spPr bwMode="auto">
          <a:xfrm>
            <a:off x="6639951" y="4603760"/>
            <a:ext cx="4572000" cy="13609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62566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EA04F8-4159-4D01-A877-23E94A4FB1D1}"/>
              </a:ext>
            </a:extLst>
          </p:cNvPr>
          <p:cNvSpPr>
            <a:spLocks noGrp="1"/>
          </p:cNvSpPr>
          <p:nvPr>
            <p:ph type="title"/>
          </p:nvPr>
        </p:nvSpPr>
        <p:spPr/>
        <p:txBody>
          <a:bodyPr>
            <a:normAutofit fontScale="90000"/>
          </a:bodyPr>
          <a:lstStyle/>
          <a:p>
            <a:r>
              <a:rPr lang="es-ES" sz="3600" b="1" dirty="0"/>
              <a:t>RETROALIMENTACIÓN A TRAVÉS DE VIDEO LLAMADAS</a:t>
            </a:r>
            <a:endParaRPr lang="es-PE" sz="3600" b="1" dirty="0"/>
          </a:p>
        </p:txBody>
      </p:sp>
      <p:pic>
        <p:nvPicPr>
          <p:cNvPr id="4" name="Marcador de contenido 3">
            <a:extLst>
              <a:ext uri="{FF2B5EF4-FFF2-40B4-BE49-F238E27FC236}">
                <a16:creationId xmlns:a16="http://schemas.microsoft.com/office/drawing/2014/main" id="{27E03CD8-25E7-41DF-8BD4-F1A9F88CD089}"/>
              </a:ext>
            </a:extLst>
          </p:cNvPr>
          <p:cNvPicPr>
            <a:picLocks noGrp="1" noChangeAspect="1"/>
          </p:cNvPicPr>
          <p:nvPr>
            <p:ph idx="1"/>
          </p:nvPr>
        </p:nvPicPr>
        <p:blipFill rotWithShape="1">
          <a:blip r:embed="rId2"/>
          <a:srcRect l="39366" t="10036" r="39583" b="13152"/>
          <a:stretch/>
        </p:blipFill>
        <p:spPr>
          <a:xfrm>
            <a:off x="2535381" y="2646218"/>
            <a:ext cx="3463635" cy="3229650"/>
          </a:xfrm>
          <a:prstGeom prst="rect">
            <a:avLst/>
          </a:prstGeom>
        </p:spPr>
      </p:pic>
      <p:pic>
        <p:nvPicPr>
          <p:cNvPr id="5" name="Imagen 4">
            <a:extLst>
              <a:ext uri="{FF2B5EF4-FFF2-40B4-BE49-F238E27FC236}">
                <a16:creationId xmlns:a16="http://schemas.microsoft.com/office/drawing/2014/main" id="{1A71DDCB-7C0E-4EBB-9709-8FBB595E82DD}"/>
              </a:ext>
            </a:extLst>
          </p:cNvPr>
          <p:cNvPicPr>
            <a:picLocks noChangeAspect="1"/>
          </p:cNvPicPr>
          <p:nvPr/>
        </p:nvPicPr>
        <p:blipFill rotWithShape="1">
          <a:blip r:embed="rId3"/>
          <a:srcRect l="39318" t="10890" r="39318" b="14304"/>
          <a:stretch/>
        </p:blipFill>
        <p:spPr>
          <a:xfrm>
            <a:off x="6539348" y="2646218"/>
            <a:ext cx="3255815" cy="3300294"/>
          </a:xfrm>
          <a:prstGeom prst="rect">
            <a:avLst/>
          </a:prstGeom>
        </p:spPr>
      </p:pic>
    </p:spTree>
    <p:extLst>
      <p:ext uri="{BB962C8B-B14F-4D97-AF65-F5344CB8AC3E}">
        <p14:creationId xmlns:p14="http://schemas.microsoft.com/office/powerpoint/2010/main" val="920377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66D529-EE5D-48C9-81F7-452EDD6A5EA0}"/>
              </a:ext>
            </a:extLst>
          </p:cNvPr>
          <p:cNvSpPr>
            <a:spLocks noGrp="1"/>
          </p:cNvSpPr>
          <p:nvPr>
            <p:ph type="title"/>
          </p:nvPr>
        </p:nvSpPr>
        <p:spPr>
          <a:xfrm>
            <a:off x="1451579" y="804520"/>
            <a:ext cx="9603275" cy="714792"/>
          </a:xfrm>
        </p:spPr>
        <p:txBody>
          <a:bodyPr/>
          <a:lstStyle/>
          <a:p>
            <a:r>
              <a:rPr lang="es-PE" dirty="0"/>
              <a:t>Coordinación con los padres de familia</a:t>
            </a:r>
          </a:p>
        </p:txBody>
      </p:sp>
      <p:sp>
        <p:nvSpPr>
          <p:cNvPr id="3" name="Marcador de contenido 2">
            <a:extLst>
              <a:ext uri="{FF2B5EF4-FFF2-40B4-BE49-F238E27FC236}">
                <a16:creationId xmlns:a16="http://schemas.microsoft.com/office/drawing/2014/main" id="{3977B02E-6009-43F7-A155-B8D9128F5DD9}"/>
              </a:ext>
            </a:extLst>
          </p:cNvPr>
          <p:cNvSpPr>
            <a:spLocks noGrp="1"/>
          </p:cNvSpPr>
          <p:nvPr>
            <p:ph idx="1"/>
          </p:nvPr>
        </p:nvSpPr>
        <p:spPr/>
        <p:txBody>
          <a:bodyPr/>
          <a:lstStyle/>
          <a:p>
            <a:r>
              <a:rPr lang="es-PE" sz="2400" dirty="0">
                <a:latin typeface="Arial" panose="020B0604020202020204" pitchFamily="34" charset="0"/>
                <a:cs typeface="Arial" panose="020B0604020202020204" pitchFamily="34" charset="0"/>
              </a:rPr>
              <a:t>Realizamos reuniones de coordinación o de información pedagógica con los padres de familia  mediante zoom, </a:t>
            </a:r>
            <a:r>
              <a:rPr lang="es-PE" sz="2400" dirty="0" err="1">
                <a:latin typeface="Arial" panose="020B0604020202020204" pitchFamily="34" charset="0"/>
                <a:cs typeface="Arial" panose="020B0604020202020204" pitchFamily="34" charset="0"/>
              </a:rPr>
              <a:t>meet</a:t>
            </a:r>
            <a:r>
              <a:rPr lang="es-PE" sz="2400" dirty="0">
                <a:latin typeface="Arial" panose="020B0604020202020204" pitchFamily="34" charset="0"/>
                <a:cs typeface="Arial" panose="020B0604020202020204" pitchFamily="34" charset="0"/>
              </a:rPr>
              <a:t>, vídeo llamadas y el WhatsApp</a:t>
            </a:r>
          </a:p>
          <a:p>
            <a:r>
              <a:rPr lang="es-PE" sz="2400" dirty="0">
                <a:latin typeface="Arial" panose="020B0604020202020204" pitchFamily="34" charset="0"/>
                <a:cs typeface="Arial" panose="020B0604020202020204" pitchFamily="34" charset="0"/>
              </a:rPr>
              <a:t>Las reuniones con los padres los realizamos en horarios y días previa coordinación de acuerdo a las necesidades. </a:t>
            </a:r>
          </a:p>
          <a:p>
            <a:endParaRPr lang="es-PE" dirty="0"/>
          </a:p>
        </p:txBody>
      </p:sp>
    </p:spTree>
    <p:extLst>
      <p:ext uri="{BB962C8B-B14F-4D97-AF65-F5344CB8AC3E}">
        <p14:creationId xmlns:p14="http://schemas.microsoft.com/office/powerpoint/2010/main" val="2056470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9FA1D8-5802-41F8-9114-6BB18D45ACEB}"/>
              </a:ext>
            </a:extLst>
          </p:cNvPr>
          <p:cNvSpPr>
            <a:spLocks noGrp="1"/>
          </p:cNvSpPr>
          <p:nvPr>
            <p:ph type="title"/>
          </p:nvPr>
        </p:nvSpPr>
        <p:spPr>
          <a:xfrm>
            <a:off x="1294362" y="720113"/>
            <a:ext cx="9603275" cy="1049235"/>
          </a:xfrm>
        </p:spPr>
        <p:txBody>
          <a:bodyPr/>
          <a:lstStyle/>
          <a:p>
            <a:r>
              <a:rPr lang="es-PE" dirty="0"/>
              <a:t>Desarrollo de actitudes positivas en los estudiantes</a:t>
            </a:r>
          </a:p>
        </p:txBody>
      </p:sp>
      <p:sp>
        <p:nvSpPr>
          <p:cNvPr id="3" name="Marcador de contenido 2">
            <a:extLst>
              <a:ext uri="{FF2B5EF4-FFF2-40B4-BE49-F238E27FC236}">
                <a16:creationId xmlns:a16="http://schemas.microsoft.com/office/drawing/2014/main" id="{4ADB2EEB-3626-4C8B-A07C-23D36C384D6B}"/>
              </a:ext>
            </a:extLst>
          </p:cNvPr>
          <p:cNvSpPr>
            <a:spLocks noGrp="1"/>
          </p:cNvSpPr>
          <p:nvPr>
            <p:ph idx="1"/>
          </p:nvPr>
        </p:nvSpPr>
        <p:spPr>
          <a:xfrm>
            <a:off x="215705" y="1894031"/>
            <a:ext cx="11760590" cy="3069938"/>
          </a:xfrm>
        </p:spPr>
        <p:txBody>
          <a:bodyPr>
            <a:normAutofit/>
          </a:bodyPr>
          <a:lstStyle/>
          <a:p>
            <a:r>
              <a:rPr lang="es-PE" sz="2400" dirty="0"/>
              <a:t>Al iniciar las clases virtuales se saluda con amabilidad, preguntando como están, como se sienten, como esta su familia.</a:t>
            </a:r>
          </a:p>
          <a:p>
            <a:r>
              <a:rPr lang="es-PE" sz="2400" dirty="0"/>
              <a:t>Se estableció acuerdos de convivencia con la participación de los estudiantes, para el desarrollo de las clases virtuales y el cumplimiento de las actividades. </a:t>
            </a:r>
          </a:p>
          <a:p>
            <a:r>
              <a:rPr lang="es-PE" sz="2400" dirty="0"/>
              <a:t>Se puso en practica sus deberes y derechos para fortalecer su autonomía y desenvolvimiento al realizar sus actividades de aprendizaje.</a:t>
            </a:r>
          </a:p>
          <a:p>
            <a:endParaRPr lang="es-PE" dirty="0"/>
          </a:p>
          <a:p>
            <a:endParaRPr lang="es-PE" dirty="0"/>
          </a:p>
          <a:p>
            <a:pPr marL="0" indent="0">
              <a:buNone/>
            </a:pPr>
            <a:endParaRPr lang="es-PE" dirty="0"/>
          </a:p>
          <a:p>
            <a:endParaRPr lang="es-PE" dirty="0"/>
          </a:p>
        </p:txBody>
      </p:sp>
    </p:spTree>
    <p:extLst>
      <p:ext uri="{BB962C8B-B14F-4D97-AF65-F5344CB8AC3E}">
        <p14:creationId xmlns:p14="http://schemas.microsoft.com/office/powerpoint/2010/main" val="869962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FF37CD-6DD1-47BF-9FF9-FE343DD63383}"/>
              </a:ext>
            </a:extLst>
          </p:cNvPr>
          <p:cNvSpPr>
            <a:spLocks noGrp="1"/>
          </p:cNvSpPr>
          <p:nvPr>
            <p:ph type="title"/>
          </p:nvPr>
        </p:nvSpPr>
        <p:spPr/>
        <p:txBody>
          <a:bodyPr/>
          <a:lstStyle/>
          <a:p>
            <a:r>
              <a:rPr lang="es-PE" dirty="0"/>
              <a:t>CONCLUSIONES</a:t>
            </a:r>
          </a:p>
        </p:txBody>
      </p:sp>
      <p:sp>
        <p:nvSpPr>
          <p:cNvPr id="3" name="Marcador de contenido 2">
            <a:extLst>
              <a:ext uri="{FF2B5EF4-FFF2-40B4-BE49-F238E27FC236}">
                <a16:creationId xmlns:a16="http://schemas.microsoft.com/office/drawing/2014/main" id="{B90CBDFA-2140-4552-9CA6-CA27776E3B62}"/>
              </a:ext>
            </a:extLst>
          </p:cNvPr>
          <p:cNvSpPr>
            <a:spLocks noGrp="1"/>
          </p:cNvSpPr>
          <p:nvPr>
            <p:ph idx="1"/>
          </p:nvPr>
        </p:nvSpPr>
        <p:spPr>
          <a:xfrm>
            <a:off x="1137146" y="1853754"/>
            <a:ext cx="10468700" cy="3450613"/>
          </a:xfrm>
        </p:spPr>
        <p:txBody>
          <a:bodyPr>
            <a:normAutofit fontScale="85000" lnSpcReduction="10000"/>
          </a:bodyPr>
          <a:lstStyle/>
          <a:p>
            <a:r>
              <a:rPr lang="es-PE" dirty="0"/>
              <a:t>Se logro atender  al 99.2% de estudiantes en la modalidad “REMOTA APRENDO EN CASA”</a:t>
            </a:r>
          </a:p>
          <a:p>
            <a:r>
              <a:rPr lang="es-PE" dirty="0"/>
              <a:t>A pesar de la situación que estamos viviendo los maestros del grado singuen brindando una educación de calidad comprometidos con la educación de la niñez y acordes a las exigencias de la situación que estamos viendo.</a:t>
            </a:r>
          </a:p>
          <a:p>
            <a:r>
              <a:rPr lang="es-PE" dirty="0"/>
              <a:t>Los maestros y estudiantes se han ido empoderando en la  utilización de diversas herramientas virtuales en el desarrollo de las actividades “APRENDO EN CASA”</a:t>
            </a:r>
          </a:p>
          <a:p>
            <a:r>
              <a:rPr lang="es-PE" dirty="0"/>
              <a:t>En la mayoría de los estudiantes se logro desarrollar su autonomía en la participación del desarrollo de las actividades “APRENDO EN CASA”</a:t>
            </a:r>
          </a:p>
          <a:p>
            <a:r>
              <a:rPr lang="es-PE" dirty="0"/>
              <a:t>La mayoría de padres de familia se han familiarizado con las clases a distancia brindando el apoyo a sus hijos guiado por la orientación de los maestros o maestras.</a:t>
            </a:r>
          </a:p>
          <a:p>
            <a:endParaRPr lang="es-PE" dirty="0"/>
          </a:p>
          <a:p>
            <a:pPr marL="0" indent="0">
              <a:buNone/>
            </a:pPr>
            <a:endParaRPr lang="es-PE" dirty="0"/>
          </a:p>
          <a:p>
            <a:pPr marL="0" indent="0">
              <a:buNone/>
            </a:pPr>
            <a:endParaRPr lang="es-PE" dirty="0"/>
          </a:p>
          <a:p>
            <a:pPr marL="0" indent="0">
              <a:buNone/>
            </a:pPr>
            <a:endParaRPr lang="es-PE" dirty="0"/>
          </a:p>
          <a:p>
            <a:pPr marL="0" indent="0">
              <a:buNone/>
            </a:pPr>
            <a:endParaRPr lang="es-PE" dirty="0"/>
          </a:p>
          <a:p>
            <a:pPr marL="0" indent="0">
              <a:buNone/>
            </a:pPr>
            <a:endParaRPr lang="es-PE" dirty="0"/>
          </a:p>
          <a:p>
            <a:endParaRPr lang="es-PE" dirty="0"/>
          </a:p>
        </p:txBody>
      </p:sp>
    </p:spTree>
    <p:extLst>
      <p:ext uri="{BB962C8B-B14F-4D97-AF65-F5344CB8AC3E}">
        <p14:creationId xmlns:p14="http://schemas.microsoft.com/office/powerpoint/2010/main" val="3885887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33AE19-6796-42FC-88C3-FEEF6D08EB7D}"/>
              </a:ext>
            </a:extLst>
          </p:cNvPr>
          <p:cNvSpPr>
            <a:spLocks noGrp="1"/>
          </p:cNvSpPr>
          <p:nvPr>
            <p:ph type="title"/>
          </p:nvPr>
        </p:nvSpPr>
        <p:spPr>
          <a:xfrm>
            <a:off x="494975" y="149586"/>
            <a:ext cx="9603275" cy="553800"/>
          </a:xfrm>
        </p:spPr>
        <p:txBody>
          <a:bodyPr/>
          <a:lstStyle/>
          <a:p>
            <a:endParaRPr lang="es-PE" dirty="0"/>
          </a:p>
        </p:txBody>
      </p:sp>
      <p:graphicFrame>
        <p:nvGraphicFramePr>
          <p:cNvPr id="4" name="Tabla 4">
            <a:extLst>
              <a:ext uri="{FF2B5EF4-FFF2-40B4-BE49-F238E27FC236}">
                <a16:creationId xmlns:a16="http://schemas.microsoft.com/office/drawing/2014/main" id="{9D2C60CE-7C37-4872-8F3E-B906A68A1D20}"/>
              </a:ext>
            </a:extLst>
          </p:cNvPr>
          <p:cNvGraphicFramePr>
            <a:graphicFrameLocks noGrp="1"/>
          </p:cNvGraphicFramePr>
          <p:nvPr>
            <p:ph idx="1"/>
            <p:extLst>
              <p:ext uri="{D42A27DB-BD31-4B8C-83A1-F6EECF244321}">
                <p14:modId xmlns:p14="http://schemas.microsoft.com/office/powerpoint/2010/main" val="282095968"/>
              </p:ext>
            </p:extLst>
          </p:nvPr>
        </p:nvGraphicFramePr>
        <p:xfrm>
          <a:off x="0" y="-379828"/>
          <a:ext cx="12191999" cy="7213609"/>
        </p:xfrm>
        <a:graphic>
          <a:graphicData uri="http://schemas.openxmlformats.org/drawingml/2006/table">
            <a:tbl>
              <a:tblPr firstRow="1" bandRow="1">
                <a:tableStyleId>{5C22544A-7EE6-4342-B048-85BDC9FD1C3A}</a:tableStyleId>
              </a:tblPr>
              <a:tblGrid>
                <a:gridCol w="3263705">
                  <a:extLst>
                    <a:ext uri="{9D8B030D-6E8A-4147-A177-3AD203B41FA5}">
                      <a16:colId xmlns:a16="http://schemas.microsoft.com/office/drawing/2014/main" val="3146928964"/>
                    </a:ext>
                  </a:extLst>
                </a:gridCol>
                <a:gridCol w="4417255">
                  <a:extLst>
                    <a:ext uri="{9D8B030D-6E8A-4147-A177-3AD203B41FA5}">
                      <a16:colId xmlns:a16="http://schemas.microsoft.com/office/drawing/2014/main" val="1287973207"/>
                    </a:ext>
                  </a:extLst>
                </a:gridCol>
                <a:gridCol w="4511039">
                  <a:extLst>
                    <a:ext uri="{9D8B030D-6E8A-4147-A177-3AD203B41FA5}">
                      <a16:colId xmlns:a16="http://schemas.microsoft.com/office/drawing/2014/main" val="2010364304"/>
                    </a:ext>
                  </a:extLst>
                </a:gridCol>
              </a:tblGrid>
              <a:tr h="875314">
                <a:tc>
                  <a:txBody>
                    <a:bodyPr/>
                    <a:lstStyle/>
                    <a:p>
                      <a:pPr algn="ctr"/>
                      <a:r>
                        <a:rPr lang="es-PE" b="1" dirty="0">
                          <a:latin typeface="Arial" panose="020B0604020202020204" pitchFamily="34" charset="0"/>
                          <a:cs typeface="Arial" panose="020B0604020202020204" pitchFamily="34" charset="0"/>
                        </a:rPr>
                        <a:t>Logros </a:t>
                      </a:r>
                    </a:p>
                  </a:txBody>
                  <a:tcPr/>
                </a:tc>
                <a:tc>
                  <a:txBody>
                    <a:bodyPr/>
                    <a:lstStyle/>
                    <a:p>
                      <a:pPr algn="ctr"/>
                      <a:r>
                        <a:rPr lang="es-PE" b="1" dirty="0">
                          <a:latin typeface="Arial" panose="020B0604020202020204" pitchFamily="34" charset="0"/>
                          <a:cs typeface="Arial" panose="020B0604020202020204" pitchFamily="34" charset="0"/>
                        </a:rPr>
                        <a:t>Dificultades </a:t>
                      </a:r>
                    </a:p>
                  </a:txBody>
                  <a:tcPr/>
                </a:tc>
                <a:tc>
                  <a:txBody>
                    <a:bodyPr/>
                    <a:lstStyle/>
                    <a:p>
                      <a:pPr algn="ctr"/>
                      <a:r>
                        <a:rPr lang="es-PE" b="1" dirty="0">
                          <a:latin typeface="Arial" panose="020B0604020202020204" pitchFamily="34" charset="0"/>
                          <a:cs typeface="Arial" panose="020B0604020202020204" pitchFamily="34" charset="0"/>
                        </a:rPr>
                        <a:t>Oportunidades de mejora</a:t>
                      </a:r>
                    </a:p>
                  </a:txBody>
                  <a:tcPr/>
                </a:tc>
                <a:extLst>
                  <a:ext uri="{0D108BD9-81ED-4DB2-BD59-A6C34878D82A}">
                    <a16:rowId xmlns:a16="http://schemas.microsoft.com/office/drawing/2014/main" val="2143481689"/>
                  </a:ext>
                </a:extLst>
              </a:tr>
              <a:tr h="1253625">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s-PE" dirty="0"/>
                        <a:t>Atender  al 99.2% de estudiantes en la modalidad “REMOTA APRENDO EN CASA”</a:t>
                      </a:r>
                    </a:p>
                  </a:txBody>
                  <a:tcPr/>
                </a:tc>
                <a:tc>
                  <a:txBody>
                    <a:bodyPr/>
                    <a:lstStyle/>
                    <a:p>
                      <a:pPr marL="285750" indent="-285750">
                        <a:buFont typeface="Wingdings" panose="05000000000000000000" pitchFamily="2" charset="2"/>
                        <a:buChar char="§"/>
                      </a:pPr>
                      <a:r>
                        <a:rPr lang="es-PE" dirty="0"/>
                        <a:t>Algunos estudiantes no cuenta con internet banda ancha </a:t>
                      </a:r>
                    </a:p>
                  </a:txBody>
                  <a:tcPr/>
                </a:tc>
                <a:tc>
                  <a:txBody>
                    <a:bodyPr/>
                    <a:lstStyle/>
                    <a:p>
                      <a:pPr marL="285750" indent="-285750">
                        <a:buFont typeface="Wingdings" panose="05000000000000000000" pitchFamily="2" charset="2"/>
                        <a:buChar char="Ø"/>
                      </a:pPr>
                      <a:r>
                        <a:rPr lang="es-PE" dirty="0"/>
                        <a:t>Los padres cuentan con celular con internet.</a:t>
                      </a:r>
                    </a:p>
                    <a:p>
                      <a:pPr marL="285750" indent="-285750">
                        <a:buFont typeface="Wingdings" panose="05000000000000000000" pitchFamily="2" charset="2"/>
                        <a:buChar char="Ø"/>
                      </a:pPr>
                      <a:endParaRPr lang="es-PE" dirty="0"/>
                    </a:p>
                  </a:txBody>
                  <a:tcPr/>
                </a:tc>
                <a:extLst>
                  <a:ext uri="{0D108BD9-81ED-4DB2-BD59-A6C34878D82A}">
                    <a16:rowId xmlns:a16="http://schemas.microsoft.com/office/drawing/2014/main" val="4127447117"/>
                  </a:ext>
                </a:extLst>
              </a:tr>
              <a:tr h="2093685">
                <a:tc>
                  <a:txBody>
                    <a:bodyPr/>
                    <a:lstStyle/>
                    <a:p>
                      <a:pPr marL="285750" indent="-285750">
                        <a:buFont typeface="Wingdings" panose="05000000000000000000" pitchFamily="2" charset="2"/>
                        <a:buChar char="v"/>
                      </a:pPr>
                      <a:r>
                        <a:rPr lang="es-PE" dirty="0"/>
                        <a:t>Los estudiante se empoderaron de las diversas plataformas virtuales para desarrollar sus actividades “APRENDO EN CASA”</a:t>
                      </a:r>
                    </a:p>
                  </a:txBody>
                  <a:tcPr/>
                </a:tc>
                <a:tc>
                  <a:txBody>
                    <a:bodyPr/>
                    <a:lstStyle/>
                    <a:p>
                      <a:pPr marL="285750" indent="-285750">
                        <a:buFont typeface="Wingdings" panose="05000000000000000000" pitchFamily="2" charset="2"/>
                        <a:buChar char="§"/>
                      </a:pPr>
                      <a:r>
                        <a:rPr lang="es-PE" dirty="0"/>
                        <a:t>Problemas de conectividad por el acceso a internet.</a:t>
                      </a:r>
                    </a:p>
                    <a:p>
                      <a:pPr marL="285750" indent="-285750">
                        <a:buFont typeface="Wingdings" panose="05000000000000000000" pitchFamily="2" charset="2"/>
                        <a:buChar char="§"/>
                      </a:pPr>
                      <a:r>
                        <a:rPr lang="es-PE" dirty="0"/>
                        <a:t>Equipos de Celulares con aplicaciones básicas.</a:t>
                      </a:r>
                    </a:p>
                    <a:p>
                      <a:pPr marL="285750" indent="-285750">
                        <a:buFont typeface="Wingdings" panose="05000000000000000000" pitchFamily="2" charset="2"/>
                        <a:buChar char="§"/>
                      </a:pPr>
                      <a:r>
                        <a:rPr lang="es-PE" dirty="0"/>
                        <a:t>Por familia cuentan con un solo celular el que tienen que compartir entre hermanos el cual le dificulta al envió de evidencias.</a:t>
                      </a:r>
                    </a:p>
                  </a:txBody>
                  <a:tcPr/>
                </a:tc>
                <a:tc>
                  <a:txBody>
                    <a:bodyPr/>
                    <a:lstStyle/>
                    <a:p>
                      <a:pPr marL="285750" indent="-285750">
                        <a:buFont typeface="Wingdings" panose="05000000000000000000" pitchFamily="2" charset="2"/>
                        <a:buChar char="Ø"/>
                      </a:pPr>
                      <a:r>
                        <a:rPr lang="es-PE" dirty="0"/>
                        <a:t>Concientizar a los padres la importancia de contar con recursos tecnológicos como: celulares, computadores, </a:t>
                      </a:r>
                      <a:r>
                        <a:rPr lang="es-PE" dirty="0" err="1"/>
                        <a:t>etc</a:t>
                      </a:r>
                      <a:r>
                        <a:rPr lang="es-PE" dirty="0"/>
                        <a:t> que les permita desenvolverse en los entornos virtuales de manera apropiada.</a:t>
                      </a:r>
                    </a:p>
                  </a:txBody>
                  <a:tcPr/>
                </a:tc>
                <a:extLst>
                  <a:ext uri="{0D108BD9-81ED-4DB2-BD59-A6C34878D82A}">
                    <a16:rowId xmlns:a16="http://schemas.microsoft.com/office/drawing/2014/main" val="2797258320"/>
                  </a:ext>
                </a:extLst>
              </a:tr>
              <a:tr h="1253625">
                <a:tc>
                  <a:txBody>
                    <a:bodyPr/>
                    <a:lstStyle/>
                    <a:p>
                      <a:pPr marL="285750" indent="-285750">
                        <a:buFont typeface="Wingdings" panose="05000000000000000000" pitchFamily="2" charset="2"/>
                        <a:buChar char="v"/>
                      </a:pPr>
                      <a:r>
                        <a:rPr lang="es-PE" dirty="0"/>
                        <a:t>La retroalimentación se  realizo en forma constante y personalizadas a los estudiantes que lo requieran. </a:t>
                      </a:r>
                    </a:p>
                  </a:txBody>
                  <a:tcPr/>
                </a:tc>
                <a:tc>
                  <a:txBody>
                    <a:bodyPr/>
                    <a:lstStyle/>
                    <a:p>
                      <a:pPr marL="285750" indent="-285750">
                        <a:buFont typeface="Wingdings" panose="05000000000000000000" pitchFamily="2" charset="2"/>
                        <a:buChar char="§"/>
                      </a:pPr>
                      <a:r>
                        <a:rPr lang="es-PE" dirty="0"/>
                        <a:t>Que los niños permanecen mayor tiempo solos porque los padres, al salir a trabajar llevan sus celulares, llevándose a cabo la retroalimentación en las noches.</a:t>
                      </a:r>
                    </a:p>
                  </a:txBody>
                  <a:tcPr/>
                </a:tc>
                <a:tc>
                  <a:txBody>
                    <a:bodyPr/>
                    <a:lstStyle/>
                    <a:p>
                      <a:pPr marL="285750" indent="-285750">
                        <a:buFont typeface="Wingdings" panose="05000000000000000000" pitchFamily="2" charset="2"/>
                        <a:buChar char="Ø"/>
                      </a:pPr>
                      <a:r>
                        <a:rPr lang="es-PE" dirty="0"/>
                        <a:t>Establecer horarios de atención a la retroalimentación con cada estudiante o grupal.</a:t>
                      </a:r>
                    </a:p>
                    <a:p>
                      <a:pPr marL="285750" indent="-285750">
                        <a:buFont typeface="Wingdings" panose="05000000000000000000" pitchFamily="2" charset="2"/>
                        <a:buChar char="Ø"/>
                      </a:pPr>
                      <a:r>
                        <a:rPr lang="es-PE" dirty="0"/>
                        <a:t>Que los maestros utilicen plataformas virtuales para acompañar a los estudiantes en el desarrollo de las actividades.</a:t>
                      </a:r>
                    </a:p>
                  </a:txBody>
                  <a:tcPr/>
                </a:tc>
                <a:extLst>
                  <a:ext uri="{0D108BD9-81ED-4DB2-BD59-A6C34878D82A}">
                    <a16:rowId xmlns:a16="http://schemas.microsoft.com/office/drawing/2014/main" val="68377212"/>
                  </a:ext>
                </a:extLst>
              </a:tr>
              <a:tr h="1253625">
                <a:tc>
                  <a:txBody>
                    <a:bodyPr/>
                    <a:lstStyle/>
                    <a:p>
                      <a:pPr marL="285750" indent="-285750">
                        <a:buFont typeface="Wingdings" panose="05000000000000000000" pitchFamily="2" charset="2"/>
                        <a:buChar char="v"/>
                      </a:pPr>
                      <a:r>
                        <a:rPr lang="es-PE" dirty="0"/>
                        <a:t>Reuniones colegiadas para coordinar acciones sobre la estrategia de “APRENDO EN CASA”</a:t>
                      </a:r>
                    </a:p>
                  </a:txBody>
                  <a:tcPr/>
                </a:tc>
                <a:tc>
                  <a:txBody>
                    <a:bodyPr/>
                    <a:lstStyle/>
                    <a:p>
                      <a:endParaRPr lang="es-PE" dirty="0"/>
                    </a:p>
                  </a:txBody>
                  <a:tcPr/>
                </a:tc>
                <a:tc>
                  <a:txBody>
                    <a:bodyPr/>
                    <a:lstStyle/>
                    <a:p>
                      <a:endParaRPr lang="es-PE" dirty="0"/>
                    </a:p>
                  </a:txBody>
                  <a:tcPr/>
                </a:tc>
                <a:extLst>
                  <a:ext uri="{0D108BD9-81ED-4DB2-BD59-A6C34878D82A}">
                    <a16:rowId xmlns:a16="http://schemas.microsoft.com/office/drawing/2014/main" val="3079312442"/>
                  </a:ext>
                </a:extLst>
              </a:tr>
            </a:tbl>
          </a:graphicData>
        </a:graphic>
      </p:graphicFrame>
    </p:spTree>
    <p:extLst>
      <p:ext uri="{BB962C8B-B14F-4D97-AF65-F5344CB8AC3E}">
        <p14:creationId xmlns:p14="http://schemas.microsoft.com/office/powerpoint/2010/main" val="4102443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EBE1DE-330B-4BA6-8577-25AD10538438}"/>
              </a:ext>
            </a:extLst>
          </p:cNvPr>
          <p:cNvSpPr>
            <a:spLocks noGrp="1"/>
          </p:cNvSpPr>
          <p:nvPr>
            <p:ph type="title"/>
          </p:nvPr>
        </p:nvSpPr>
        <p:spPr/>
        <p:txBody>
          <a:bodyPr/>
          <a:lstStyle/>
          <a:p>
            <a:r>
              <a:rPr lang="es-ES" dirty="0"/>
              <a:t>G -SUITE</a:t>
            </a:r>
            <a:endParaRPr lang="es-PE" dirty="0"/>
          </a:p>
        </p:txBody>
      </p:sp>
      <p:sp>
        <p:nvSpPr>
          <p:cNvPr id="3" name="Marcador de contenido 2">
            <a:extLst>
              <a:ext uri="{FF2B5EF4-FFF2-40B4-BE49-F238E27FC236}">
                <a16:creationId xmlns:a16="http://schemas.microsoft.com/office/drawing/2014/main" id="{AE3C8EF7-51D2-44E0-8C85-CF97848FE392}"/>
              </a:ext>
            </a:extLst>
          </p:cNvPr>
          <p:cNvSpPr>
            <a:spLocks noGrp="1"/>
          </p:cNvSpPr>
          <p:nvPr>
            <p:ph idx="1"/>
          </p:nvPr>
        </p:nvSpPr>
        <p:spPr/>
        <p:txBody>
          <a:bodyPr/>
          <a:lstStyle/>
          <a:p>
            <a:r>
              <a:rPr lang="es-ES" b="1" i="0" dirty="0">
                <a:solidFill>
                  <a:srgbClr val="666666"/>
                </a:solidFill>
                <a:effectLst/>
                <a:latin typeface="Open Sans"/>
              </a:rPr>
              <a:t>G Suite</a:t>
            </a:r>
            <a:r>
              <a:rPr lang="es-ES" b="0" i="0" dirty="0">
                <a:solidFill>
                  <a:srgbClr val="666666"/>
                </a:solidFill>
                <a:effectLst/>
                <a:latin typeface="Open Sans"/>
              </a:rPr>
              <a:t> es una suite poderosa de herramientas online - 100% web - para mensajería y colaboración que satisfacen las necesidades fundamentales de la empresa, incrementan la productividad y reduce costos, todas estas herramientas están hospedadas en la infraestructura de alta seguridad y disponibilidad de Google, no se requiere hardware o software y solo requiere una administración mínima, con esto puedes ahorrar mucho tiempo y reducir los costos para tu negocio.</a:t>
            </a:r>
            <a:endParaRPr lang="es-PE" dirty="0"/>
          </a:p>
        </p:txBody>
      </p:sp>
    </p:spTree>
    <p:extLst>
      <p:ext uri="{BB962C8B-B14F-4D97-AF65-F5344CB8AC3E}">
        <p14:creationId xmlns:p14="http://schemas.microsoft.com/office/powerpoint/2010/main" val="3609419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2F4DB6-B11E-47B9-8A51-BD8D49A6BB06}"/>
              </a:ext>
            </a:extLst>
          </p:cNvPr>
          <p:cNvSpPr>
            <a:spLocks noGrp="1"/>
          </p:cNvSpPr>
          <p:nvPr>
            <p:ph type="title"/>
          </p:nvPr>
        </p:nvSpPr>
        <p:spPr/>
        <p:txBody>
          <a:bodyPr/>
          <a:lstStyle/>
          <a:p>
            <a:r>
              <a:rPr lang="es-ES" dirty="0"/>
              <a:t>QUIZZIZ</a:t>
            </a:r>
            <a:endParaRPr lang="es-PE" dirty="0"/>
          </a:p>
        </p:txBody>
      </p:sp>
      <p:sp>
        <p:nvSpPr>
          <p:cNvPr id="3" name="Marcador de contenido 2">
            <a:extLst>
              <a:ext uri="{FF2B5EF4-FFF2-40B4-BE49-F238E27FC236}">
                <a16:creationId xmlns:a16="http://schemas.microsoft.com/office/drawing/2014/main" id="{C1CB73D3-EEE9-4BC7-8BEE-2672283C99B2}"/>
              </a:ext>
            </a:extLst>
          </p:cNvPr>
          <p:cNvSpPr>
            <a:spLocks noGrp="1"/>
          </p:cNvSpPr>
          <p:nvPr>
            <p:ph idx="1"/>
          </p:nvPr>
        </p:nvSpPr>
        <p:spPr/>
        <p:txBody>
          <a:bodyPr/>
          <a:lstStyle/>
          <a:p>
            <a:r>
              <a:rPr lang="es-ES" b="1" i="0" dirty="0" err="1">
                <a:solidFill>
                  <a:srgbClr val="202124"/>
                </a:solidFill>
                <a:effectLst/>
                <a:latin typeface="arial" panose="020B0604020202020204" pitchFamily="34" charset="0"/>
              </a:rPr>
              <a:t>Quizizz</a:t>
            </a:r>
            <a:r>
              <a:rPr lang="es-ES" b="0" i="0" dirty="0">
                <a:solidFill>
                  <a:srgbClr val="202124"/>
                </a:solidFill>
                <a:effectLst/>
                <a:latin typeface="arial" panose="020B0604020202020204" pitchFamily="34" charset="0"/>
              </a:rPr>
              <a:t> es una aplicación para crear preguntas personalizadas de manera lúdica y divertida, similar al </a:t>
            </a:r>
            <a:r>
              <a:rPr lang="es-ES" b="0" i="0" dirty="0" err="1">
                <a:solidFill>
                  <a:srgbClr val="202124"/>
                </a:solidFill>
                <a:effectLst/>
                <a:latin typeface="arial" panose="020B0604020202020204" pitchFamily="34" charset="0"/>
              </a:rPr>
              <a:t>Kahoot</a:t>
            </a:r>
            <a:r>
              <a:rPr lang="es-ES" b="0" i="0" dirty="0">
                <a:solidFill>
                  <a:srgbClr val="202124"/>
                </a:solidFill>
                <a:effectLst/>
                <a:latin typeface="arial" panose="020B0604020202020204" pitchFamily="34" charset="0"/>
              </a:rPr>
              <a:t>, donde el docente genera las preguntas en la web y le proporciona al alumnado la página web y el código del cuestionario para responder desde un ordenador o dispositivo móvil</a:t>
            </a:r>
            <a:endParaRPr lang="es-PE" dirty="0"/>
          </a:p>
        </p:txBody>
      </p:sp>
    </p:spTree>
    <p:extLst>
      <p:ext uri="{BB962C8B-B14F-4D97-AF65-F5344CB8AC3E}">
        <p14:creationId xmlns:p14="http://schemas.microsoft.com/office/powerpoint/2010/main" val="3636408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5DF9A-6ADB-44A7-BBAA-EB8974D501BF}"/>
              </a:ext>
            </a:extLst>
          </p:cNvPr>
          <p:cNvSpPr>
            <a:spLocks noGrp="1"/>
          </p:cNvSpPr>
          <p:nvPr>
            <p:ph type="title"/>
          </p:nvPr>
        </p:nvSpPr>
        <p:spPr>
          <a:xfrm>
            <a:off x="916290" y="624535"/>
            <a:ext cx="8173329" cy="781880"/>
          </a:xfrm>
        </p:spPr>
        <p:txBody>
          <a:bodyPr>
            <a:normAutofit fontScale="90000"/>
          </a:bodyPr>
          <a:lstStyle/>
          <a:p>
            <a:r>
              <a:rPr lang="es-PE" sz="2800" dirty="0">
                <a:solidFill>
                  <a:srgbClr val="002060"/>
                </a:solidFill>
                <a:effectLst>
                  <a:outerShdw blurRad="38100" dist="38100" dir="2700000" algn="tl">
                    <a:srgbClr val="000000">
                      <a:alpha val="43137"/>
                    </a:srgbClr>
                  </a:outerShdw>
                </a:effectLst>
                <a:latin typeface="Cooper Black" panose="0208090404030B020404" pitchFamily="18" charset="0"/>
                <a:cs typeface="Biome Light" panose="020B0303030204020804" pitchFamily="34" charset="0"/>
              </a:rPr>
              <a:t>CANTIDAD DE ESTUDIANTES QUE SE ATIENDE</a:t>
            </a:r>
          </a:p>
        </p:txBody>
      </p:sp>
      <p:sp>
        <p:nvSpPr>
          <p:cNvPr id="4" name="Rectángulo: esquinas superiores cortadas 3">
            <a:extLst>
              <a:ext uri="{FF2B5EF4-FFF2-40B4-BE49-F238E27FC236}">
                <a16:creationId xmlns:a16="http://schemas.microsoft.com/office/drawing/2014/main" id="{C4588DC1-7BD2-45E8-82C8-E9A9457E8A3D}"/>
              </a:ext>
            </a:extLst>
          </p:cNvPr>
          <p:cNvSpPr/>
          <p:nvPr/>
        </p:nvSpPr>
        <p:spPr>
          <a:xfrm>
            <a:off x="9168614" y="624536"/>
            <a:ext cx="2107096" cy="781879"/>
          </a:xfrm>
          <a:prstGeom prst="snip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PE" sz="4000" b="1" dirty="0">
                <a:effectLst>
                  <a:outerShdw blurRad="38100" dist="38100" dir="2700000" algn="tl">
                    <a:srgbClr val="000000">
                      <a:alpha val="43137"/>
                    </a:srgbClr>
                  </a:outerShdw>
                </a:effectLst>
              </a:rPr>
              <a:t>238</a:t>
            </a:r>
          </a:p>
        </p:txBody>
      </p:sp>
      <p:sp>
        <p:nvSpPr>
          <p:cNvPr id="5" name="Título 1">
            <a:extLst>
              <a:ext uri="{FF2B5EF4-FFF2-40B4-BE49-F238E27FC236}">
                <a16:creationId xmlns:a16="http://schemas.microsoft.com/office/drawing/2014/main" id="{6A705DD9-2F92-4093-9733-F402E66F9356}"/>
              </a:ext>
            </a:extLst>
          </p:cNvPr>
          <p:cNvSpPr txBox="1">
            <a:spLocks/>
          </p:cNvSpPr>
          <p:nvPr/>
        </p:nvSpPr>
        <p:spPr>
          <a:xfrm>
            <a:off x="1279073" y="2312911"/>
            <a:ext cx="7425263" cy="1963668"/>
          </a:xfrm>
          <a:prstGeom prst="rect">
            <a:avLst/>
          </a:prstGeom>
          <a:effectLst/>
        </p:spPr>
        <p:txBody>
          <a:bodyPr vert="horz" lIns="91440" tIns="45720" rIns="91440" bIns="45720" rtlCol="0" anchor="ctr">
            <a:normAutofit fontScale="475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PE" dirty="0">
                <a:solidFill>
                  <a:srgbClr val="FF0000"/>
                </a:solidFill>
                <a:effectLst>
                  <a:outerShdw blurRad="38100" dist="38100" dir="2700000" algn="tl">
                    <a:srgbClr val="000000">
                      <a:alpha val="43137"/>
                    </a:srgbClr>
                  </a:outerShdw>
                </a:effectLst>
                <a:latin typeface="Cooper Black" panose="0208090404030B020404" pitchFamily="18" charset="0"/>
                <a:cs typeface="Biome Light" panose="020B0303030204020804" pitchFamily="34" charset="0"/>
              </a:rPr>
              <a:t>PLATAFORMAS VIRTUALES EDUCATIVOS</a:t>
            </a:r>
          </a:p>
          <a:p>
            <a:pPr marL="182563" algn="l"/>
            <a:endParaRPr lang="es-PE" sz="2800" dirty="0">
              <a:solidFill>
                <a:srgbClr val="002060"/>
              </a:solidFill>
              <a:effectLst>
                <a:outerShdw blurRad="38100" dist="38100" dir="2700000" algn="tl">
                  <a:srgbClr val="000000">
                    <a:alpha val="43137"/>
                  </a:srgbClr>
                </a:outerShdw>
              </a:effectLst>
              <a:latin typeface="Cooper Black" panose="0208090404030B020404" pitchFamily="18" charset="0"/>
              <a:cs typeface="Biome Light" panose="020B0303030204020804" pitchFamily="34" charset="0"/>
            </a:endParaRPr>
          </a:p>
          <a:p>
            <a:pPr marL="633413" indent="-450850" algn="l">
              <a:buFontTx/>
              <a:buChar char="-"/>
            </a:pPr>
            <a:endParaRPr lang="es-PE" sz="2800" dirty="0">
              <a:solidFill>
                <a:srgbClr val="002060"/>
              </a:solidFill>
              <a:effectLst>
                <a:outerShdw blurRad="38100" dist="38100" dir="2700000" algn="tl">
                  <a:srgbClr val="000000">
                    <a:alpha val="43137"/>
                  </a:srgbClr>
                </a:outerShdw>
              </a:effectLst>
              <a:latin typeface="Cooper Black" panose="0208090404030B020404" pitchFamily="18" charset="0"/>
              <a:cs typeface="Biome Light" panose="020B0303030204020804" pitchFamily="34" charset="0"/>
            </a:endParaRPr>
          </a:p>
          <a:p>
            <a:pPr marL="633413" indent="-450850" algn="l">
              <a:buFontTx/>
              <a:buChar char="-"/>
            </a:pPr>
            <a:r>
              <a:rPr lang="es-PE" sz="2800" dirty="0">
                <a:solidFill>
                  <a:srgbClr val="002060"/>
                </a:solidFill>
                <a:effectLst>
                  <a:outerShdw blurRad="38100" dist="38100" dir="2700000" algn="tl">
                    <a:srgbClr val="000000">
                      <a:alpha val="43137"/>
                    </a:srgbClr>
                  </a:outerShdw>
                </a:effectLst>
                <a:latin typeface="Cooper Black" panose="0208090404030B020404" pitchFamily="18" charset="0"/>
                <a:cs typeface="Biome Light" panose="020B0303030204020804" pitchFamily="34" charset="0"/>
              </a:rPr>
              <a:t>WHATSAPP</a:t>
            </a:r>
          </a:p>
          <a:p>
            <a:pPr marL="633413" indent="-450850" algn="l">
              <a:buFontTx/>
              <a:buChar char="-"/>
            </a:pPr>
            <a:endParaRPr lang="es-PE" sz="2800" dirty="0">
              <a:solidFill>
                <a:srgbClr val="002060"/>
              </a:solidFill>
              <a:effectLst>
                <a:outerShdw blurRad="38100" dist="38100" dir="2700000" algn="tl">
                  <a:srgbClr val="000000">
                    <a:alpha val="43137"/>
                  </a:srgbClr>
                </a:outerShdw>
              </a:effectLst>
              <a:latin typeface="Cooper Black" panose="0208090404030B020404" pitchFamily="18" charset="0"/>
              <a:cs typeface="Biome Light" panose="020B0303030204020804" pitchFamily="34" charset="0"/>
            </a:endParaRPr>
          </a:p>
          <a:p>
            <a:pPr marL="633413" indent="-450850" algn="l">
              <a:buFontTx/>
              <a:buChar char="-"/>
            </a:pPr>
            <a:r>
              <a:rPr lang="es-PE" sz="2800" dirty="0">
                <a:solidFill>
                  <a:srgbClr val="002060"/>
                </a:solidFill>
                <a:effectLst>
                  <a:outerShdw blurRad="38100" dist="38100" dir="2700000" algn="tl">
                    <a:srgbClr val="000000">
                      <a:alpha val="43137"/>
                    </a:srgbClr>
                  </a:outerShdw>
                </a:effectLst>
                <a:latin typeface="Cooper Black" panose="0208090404030B020404" pitchFamily="18" charset="0"/>
                <a:cs typeface="Biome Light" panose="020B0303030204020804" pitchFamily="34" charset="0"/>
              </a:rPr>
              <a:t>Correo electrónico </a:t>
            </a:r>
          </a:p>
          <a:p>
            <a:pPr marL="182563" algn="l"/>
            <a:endParaRPr lang="es-PE" sz="2800" dirty="0">
              <a:solidFill>
                <a:srgbClr val="002060"/>
              </a:solidFill>
              <a:effectLst>
                <a:outerShdw blurRad="38100" dist="38100" dir="2700000" algn="tl">
                  <a:srgbClr val="000000">
                    <a:alpha val="43137"/>
                  </a:srgbClr>
                </a:outerShdw>
              </a:effectLst>
              <a:latin typeface="Cooper Black" panose="0208090404030B020404" pitchFamily="18" charset="0"/>
              <a:cs typeface="Biome Light" panose="020B0303030204020804" pitchFamily="34" charset="0"/>
            </a:endParaRPr>
          </a:p>
          <a:p>
            <a:pPr marL="633413" indent="-450850" algn="l">
              <a:buFontTx/>
              <a:buChar char="-"/>
            </a:pPr>
            <a:r>
              <a:rPr lang="es-PE" sz="2800" dirty="0">
                <a:solidFill>
                  <a:srgbClr val="002060"/>
                </a:solidFill>
                <a:effectLst>
                  <a:outerShdw blurRad="38100" dist="38100" dir="2700000" algn="tl">
                    <a:srgbClr val="000000">
                      <a:alpha val="43137"/>
                    </a:srgbClr>
                  </a:outerShdw>
                </a:effectLst>
                <a:latin typeface="Cooper Black" panose="0208090404030B020404" pitchFamily="18" charset="0"/>
                <a:cs typeface="Biome Light" panose="020B0303030204020804" pitchFamily="34" charset="0"/>
              </a:rPr>
              <a:t>G SUITE (GOOGLE MEET -DRIVE – CLASSROOM)</a:t>
            </a:r>
          </a:p>
          <a:p>
            <a:pPr marL="182563" algn="l"/>
            <a:endParaRPr lang="es-PE" sz="2800" dirty="0">
              <a:solidFill>
                <a:srgbClr val="002060"/>
              </a:solidFill>
              <a:effectLst>
                <a:outerShdw blurRad="38100" dist="38100" dir="2700000" algn="tl">
                  <a:srgbClr val="000000">
                    <a:alpha val="43137"/>
                  </a:srgbClr>
                </a:outerShdw>
              </a:effectLst>
              <a:latin typeface="Cooper Black" panose="0208090404030B020404" pitchFamily="18" charset="0"/>
              <a:cs typeface="Biome Light" panose="020B0303030204020804" pitchFamily="34" charset="0"/>
            </a:endParaRPr>
          </a:p>
          <a:p>
            <a:pPr marL="633413" indent="-450850" algn="l">
              <a:buFontTx/>
              <a:buChar char="-"/>
            </a:pPr>
            <a:r>
              <a:rPr lang="es-PE" sz="2800" dirty="0">
                <a:solidFill>
                  <a:srgbClr val="002060"/>
                </a:solidFill>
                <a:effectLst>
                  <a:outerShdw blurRad="38100" dist="38100" dir="2700000" algn="tl">
                    <a:srgbClr val="000000">
                      <a:alpha val="43137"/>
                    </a:srgbClr>
                  </a:outerShdw>
                </a:effectLst>
                <a:latin typeface="Cooper Black" panose="0208090404030B020404" pitchFamily="18" charset="0"/>
                <a:cs typeface="Biome Light" panose="020B0303030204020804" pitchFamily="34" charset="0"/>
              </a:rPr>
              <a:t>QUIZIZZ  (</a:t>
            </a:r>
            <a:r>
              <a:rPr lang="es-PE" sz="3300" dirty="0">
                <a:solidFill>
                  <a:srgbClr val="002060"/>
                </a:solidFill>
                <a:effectLst>
                  <a:outerShdw blurRad="38100" dist="38100" dir="2700000" algn="tl">
                    <a:srgbClr val="000000">
                      <a:alpha val="43137"/>
                    </a:srgbClr>
                  </a:outerShdw>
                </a:effectLst>
                <a:latin typeface="Californian FB" panose="0207040306080B030204" pitchFamily="18" charset="0"/>
                <a:cs typeface="Biome Light" panose="020B0303030204020804" pitchFamily="34" charset="0"/>
              </a:rPr>
              <a:t>Se desenvuelve en los entornos virtuales generados por las </a:t>
            </a:r>
            <a:r>
              <a:rPr lang="es-PE" sz="2200" dirty="0">
                <a:solidFill>
                  <a:srgbClr val="002060"/>
                </a:solidFill>
                <a:effectLst>
                  <a:outerShdw blurRad="38100" dist="38100" dir="2700000" algn="tl">
                    <a:srgbClr val="000000">
                      <a:alpha val="43137"/>
                    </a:srgbClr>
                  </a:outerShdw>
                </a:effectLst>
                <a:latin typeface="Cooper Black" panose="0208090404030B020404" pitchFamily="18" charset="0"/>
                <a:cs typeface="Biome Light" panose="020B0303030204020804" pitchFamily="34" charset="0"/>
              </a:rPr>
              <a:t>TIC</a:t>
            </a:r>
            <a:r>
              <a:rPr lang="es-PE" sz="2800" dirty="0">
                <a:solidFill>
                  <a:srgbClr val="002060"/>
                </a:solidFill>
                <a:effectLst>
                  <a:outerShdw blurRad="38100" dist="38100" dir="2700000" algn="tl">
                    <a:srgbClr val="000000">
                      <a:alpha val="43137"/>
                    </a:srgbClr>
                  </a:outerShdw>
                </a:effectLst>
                <a:latin typeface="Cooper Black" panose="0208090404030B020404" pitchFamily="18" charset="0"/>
                <a:cs typeface="Biome Light" panose="020B0303030204020804" pitchFamily="34" charset="0"/>
              </a:rPr>
              <a:t>)</a:t>
            </a:r>
          </a:p>
          <a:p>
            <a:pPr marL="633413" indent="-450850" algn="l">
              <a:buFontTx/>
              <a:buChar char="-"/>
            </a:pPr>
            <a:endParaRPr lang="es-PE" sz="2800" dirty="0">
              <a:solidFill>
                <a:srgbClr val="002060"/>
              </a:solidFill>
              <a:effectLst>
                <a:outerShdw blurRad="38100" dist="38100" dir="2700000" algn="tl">
                  <a:srgbClr val="000000">
                    <a:alpha val="43137"/>
                  </a:srgbClr>
                </a:outerShdw>
              </a:effectLst>
              <a:latin typeface="Cooper Black" panose="0208090404030B020404" pitchFamily="18" charset="0"/>
              <a:cs typeface="Biome Light" panose="020B0303030204020804" pitchFamily="34" charset="0"/>
            </a:endParaRPr>
          </a:p>
          <a:p>
            <a:pPr marL="633413" indent="-450850" algn="l">
              <a:buFontTx/>
              <a:buChar char="-"/>
            </a:pPr>
            <a:endParaRPr lang="es-PE" sz="2800" b="1" dirty="0">
              <a:solidFill>
                <a:schemeClr val="accent5">
                  <a:lumMod val="50000"/>
                </a:schemeClr>
              </a:solidFill>
              <a:effectLst>
                <a:outerShdw blurRad="38100" dist="38100" dir="2700000" algn="tl">
                  <a:srgbClr val="000000">
                    <a:alpha val="43137"/>
                  </a:srgbClr>
                </a:outerShdw>
              </a:effectLst>
              <a:latin typeface="Biome Light" panose="020B0303030204020804" pitchFamily="34" charset="0"/>
              <a:cs typeface="Biome Light" panose="020B0303030204020804" pitchFamily="34" charset="0"/>
            </a:endParaRPr>
          </a:p>
          <a:p>
            <a:pPr marL="182563" algn="l"/>
            <a:endParaRPr lang="es-PE" sz="2800" b="1" dirty="0">
              <a:solidFill>
                <a:schemeClr val="accent5">
                  <a:lumMod val="50000"/>
                </a:schemeClr>
              </a:solidFill>
              <a:effectLst>
                <a:outerShdw blurRad="38100" dist="38100" dir="2700000" algn="tl">
                  <a:srgbClr val="000000">
                    <a:alpha val="43137"/>
                  </a:srgbClr>
                </a:outerShdw>
              </a:effectLst>
              <a:latin typeface="Biome Light" panose="020B0303030204020804" pitchFamily="34" charset="0"/>
              <a:cs typeface="Biome Light" panose="020B0303030204020804" pitchFamily="34" charset="0"/>
            </a:endParaRPr>
          </a:p>
          <a:p>
            <a:pPr marL="633413" indent="-450850" algn="l">
              <a:buFontTx/>
              <a:buChar char="-"/>
            </a:pPr>
            <a:endParaRPr lang="es-PE" sz="2400" dirty="0">
              <a:solidFill>
                <a:schemeClr val="accent5">
                  <a:lumMod val="50000"/>
                </a:schemeClr>
              </a:solidFill>
              <a:effectLst>
                <a:outerShdw blurRad="38100" dist="38100" dir="2700000" algn="tl">
                  <a:srgbClr val="000000">
                    <a:alpha val="43137"/>
                  </a:srgbClr>
                </a:outerShdw>
              </a:effectLst>
              <a:latin typeface="Biome Light" panose="020B0303030204020804" pitchFamily="34" charset="0"/>
              <a:cs typeface="Biome Light" panose="020B0303030204020804" pitchFamily="34" charset="0"/>
            </a:endParaRPr>
          </a:p>
          <a:p>
            <a:pPr marL="342900" indent="-342900">
              <a:buFontTx/>
              <a:buChar char="-"/>
            </a:pPr>
            <a:endParaRPr lang="es-PE" sz="2400" dirty="0">
              <a:solidFill>
                <a:schemeClr val="accent5">
                  <a:lumMod val="50000"/>
                </a:schemeClr>
              </a:solidFill>
              <a:effectLst>
                <a:outerShdw blurRad="38100" dist="38100" dir="2700000" algn="tl">
                  <a:srgbClr val="000000">
                    <a:alpha val="43137"/>
                  </a:srgbClr>
                </a:outerShdw>
              </a:effectLst>
              <a:latin typeface="Biome Light" panose="020B0303030204020804" pitchFamily="34" charset="0"/>
              <a:cs typeface="Biome Light" panose="020B0303030204020804" pitchFamily="34" charset="0"/>
            </a:endParaRPr>
          </a:p>
        </p:txBody>
      </p:sp>
      <p:pic>
        <p:nvPicPr>
          <p:cNvPr id="1026" name="Picture 2" descr="Aprendo en casa: Plataforma educativa | Minedu">
            <a:extLst>
              <a:ext uri="{FF2B5EF4-FFF2-40B4-BE49-F238E27FC236}">
                <a16:creationId xmlns:a16="http://schemas.microsoft.com/office/drawing/2014/main" id="{FA0BD4CF-194E-4FD0-86D3-5518EFB95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523" y="1971261"/>
            <a:ext cx="2107096" cy="125969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WhatsApp">
            <a:extLst>
              <a:ext uri="{FF2B5EF4-FFF2-40B4-BE49-F238E27FC236}">
                <a16:creationId xmlns:a16="http://schemas.microsoft.com/office/drawing/2014/main" id="{5DB1373B-870F-47B4-A06B-B60A6D7E1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7917" y="3893249"/>
            <a:ext cx="2282687" cy="119841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30" name="Picture 6" descr="Cómo crear un correo en Gmail paso a paso en 2 minutos?">
            <a:extLst>
              <a:ext uri="{FF2B5EF4-FFF2-40B4-BE49-F238E27FC236}">
                <a16:creationId xmlns:a16="http://schemas.microsoft.com/office/drawing/2014/main" id="{7A5F6936-3B60-4971-8E22-C322A00222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2944" y="5027145"/>
            <a:ext cx="2265528" cy="12063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32" name="Picture 8" descr="G Suite abre la edición de documentos a usuarios sin cuentas Google">
            <a:extLst>
              <a:ext uri="{FF2B5EF4-FFF2-40B4-BE49-F238E27FC236}">
                <a16:creationId xmlns:a16="http://schemas.microsoft.com/office/drawing/2014/main" id="{9DA858A9-6EDA-495B-8E8F-1C56299914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8107" y="4837043"/>
            <a:ext cx="2265528" cy="126390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34" name="Picture 10" descr="Quizizz Review | EdTech Startup | Eduvoice - The Higher Education Blog">
            <a:extLst>
              <a:ext uri="{FF2B5EF4-FFF2-40B4-BE49-F238E27FC236}">
                <a16:creationId xmlns:a16="http://schemas.microsoft.com/office/drawing/2014/main" id="{5BF81BA5-9C34-46E5-8F50-8A65925DD6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000023">
            <a:off x="84233" y="5202164"/>
            <a:ext cx="2389680" cy="11948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87575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8" presetClass="entr" presetSubtype="0" accel="50000" fill="hold" nodeType="clickEffect">
                                  <p:stCondLst>
                                    <p:cond delay="0"/>
                                  </p:stCondLst>
                                  <p:iterate type="lt">
                                    <p:tmPct val="50000"/>
                                  </p:iterate>
                                  <p:childTnLst>
                                    <p:set>
                                      <p:cBhvr>
                                        <p:cTn id="42" dur="1" fill="hold">
                                          <p:stCondLst>
                                            <p:cond delay="0"/>
                                          </p:stCondLst>
                                        </p:cTn>
                                        <p:tgtEl>
                                          <p:spTgt spid="4">
                                            <p:txEl>
                                              <p:pRg st="0" end="0"/>
                                            </p:txEl>
                                          </p:spTgt>
                                        </p:tgtEl>
                                        <p:attrNameLst>
                                          <p:attrName>style.visibility</p:attrName>
                                        </p:attrNameLst>
                                      </p:cBhvr>
                                      <p:to>
                                        <p:strVal val="visible"/>
                                      </p:to>
                                    </p:set>
                                    <p:set>
                                      <p:cBhvr>
                                        <p:cTn id="43" dur="455" fill="hold">
                                          <p:stCondLst>
                                            <p:cond delay="0"/>
                                          </p:stCondLst>
                                        </p:cTn>
                                        <p:tgtEl>
                                          <p:spTgt spid="4">
                                            <p:txEl>
                                              <p:pRg st="0" end="0"/>
                                            </p:txEl>
                                          </p:spTgt>
                                        </p:tgtEl>
                                        <p:attrNameLst>
                                          <p:attrName>style.rotation</p:attrName>
                                        </p:attrNameLst>
                                      </p:cBhvr>
                                      <p:to>
                                        <p:strVal val="-45.0"/>
                                      </p:to>
                                    </p:set>
                                    <p:anim calcmode="lin" valueType="num">
                                      <p:cBhvr>
                                        <p:cTn id="44" dur="455" fill="hold">
                                          <p:stCondLst>
                                            <p:cond delay="455"/>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 calcmode="lin" valueType="num">
                                      <p:cBhvr additive="base">
                                        <p:cTn id="5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1026"/>
                                        </p:tgtEl>
                                        <p:attrNameLst>
                                          <p:attrName>style.visibility</p:attrName>
                                        </p:attrNameLst>
                                      </p:cBhvr>
                                      <p:to>
                                        <p:strVal val="visible"/>
                                      </p:to>
                                    </p:set>
                                    <p:animEffect transition="in" filter="barn(inVertical)">
                                      <p:cBhvr>
                                        <p:cTn id="58" dur="500"/>
                                        <p:tgtEl>
                                          <p:spTgt spid="102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5">
                                            <p:txEl>
                                              <p:pRg st="3" end="3"/>
                                            </p:txEl>
                                          </p:spTgt>
                                        </p:tgtEl>
                                        <p:attrNameLst>
                                          <p:attrName>style.visibility</p:attrName>
                                        </p:attrNameLst>
                                      </p:cBhvr>
                                      <p:to>
                                        <p:strVal val="visible"/>
                                      </p:to>
                                    </p:set>
                                    <p:animEffect transition="in" filter="wipe(down)">
                                      <p:cBhvr>
                                        <p:cTn id="63" dur="500"/>
                                        <p:tgtEl>
                                          <p:spTgt spid="5">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1028"/>
                                        </p:tgtEl>
                                        <p:attrNameLst>
                                          <p:attrName>style.visibility</p:attrName>
                                        </p:attrNameLst>
                                      </p:cBhvr>
                                      <p:to>
                                        <p:strVal val="visible"/>
                                      </p:to>
                                    </p:set>
                                    <p:animEffect transition="in" filter="wipe(down)">
                                      <p:cBhvr>
                                        <p:cTn id="68" dur="500"/>
                                        <p:tgtEl>
                                          <p:spTgt spid="1028"/>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5">
                                            <p:txEl>
                                              <p:pRg st="5" end="5"/>
                                            </p:txEl>
                                          </p:spTgt>
                                        </p:tgtEl>
                                        <p:attrNameLst>
                                          <p:attrName>style.visibility</p:attrName>
                                        </p:attrNameLst>
                                      </p:cBhvr>
                                      <p:to>
                                        <p:strVal val="visible"/>
                                      </p:to>
                                    </p:set>
                                    <p:animEffect transition="in" filter="barn(inVertical)">
                                      <p:cBhvr>
                                        <p:cTn id="73" dur="500"/>
                                        <p:tgtEl>
                                          <p:spTgt spid="5">
                                            <p:txEl>
                                              <p:pRg st="5" end="5"/>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nodeType="clickEffect">
                                  <p:stCondLst>
                                    <p:cond delay="0"/>
                                  </p:stCondLst>
                                  <p:childTnLst>
                                    <p:set>
                                      <p:cBhvr>
                                        <p:cTn id="77" dur="1" fill="hold">
                                          <p:stCondLst>
                                            <p:cond delay="0"/>
                                          </p:stCondLst>
                                        </p:cTn>
                                        <p:tgtEl>
                                          <p:spTgt spid="1030"/>
                                        </p:tgtEl>
                                        <p:attrNameLst>
                                          <p:attrName>style.visibility</p:attrName>
                                        </p:attrNameLst>
                                      </p:cBhvr>
                                      <p:to>
                                        <p:strVal val="visible"/>
                                      </p:to>
                                    </p:set>
                                    <p:animEffect transition="in" filter="wipe(down)">
                                      <p:cBhvr>
                                        <p:cTn id="78" dur="580">
                                          <p:stCondLst>
                                            <p:cond delay="0"/>
                                          </p:stCondLst>
                                        </p:cTn>
                                        <p:tgtEl>
                                          <p:spTgt spid="1030"/>
                                        </p:tgtEl>
                                      </p:cBhvr>
                                    </p:animEffect>
                                    <p:anim calcmode="lin" valueType="num">
                                      <p:cBhvr>
                                        <p:cTn id="79"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84" dur="26">
                                          <p:stCondLst>
                                            <p:cond delay="650"/>
                                          </p:stCondLst>
                                        </p:cTn>
                                        <p:tgtEl>
                                          <p:spTgt spid="1030"/>
                                        </p:tgtEl>
                                      </p:cBhvr>
                                      <p:to x="100000" y="60000"/>
                                    </p:animScale>
                                    <p:animScale>
                                      <p:cBhvr>
                                        <p:cTn id="85" dur="166" decel="50000">
                                          <p:stCondLst>
                                            <p:cond delay="676"/>
                                          </p:stCondLst>
                                        </p:cTn>
                                        <p:tgtEl>
                                          <p:spTgt spid="1030"/>
                                        </p:tgtEl>
                                      </p:cBhvr>
                                      <p:to x="100000" y="100000"/>
                                    </p:animScale>
                                    <p:animScale>
                                      <p:cBhvr>
                                        <p:cTn id="86" dur="26">
                                          <p:stCondLst>
                                            <p:cond delay="1312"/>
                                          </p:stCondLst>
                                        </p:cTn>
                                        <p:tgtEl>
                                          <p:spTgt spid="1030"/>
                                        </p:tgtEl>
                                      </p:cBhvr>
                                      <p:to x="100000" y="80000"/>
                                    </p:animScale>
                                    <p:animScale>
                                      <p:cBhvr>
                                        <p:cTn id="87" dur="166" decel="50000">
                                          <p:stCondLst>
                                            <p:cond delay="1338"/>
                                          </p:stCondLst>
                                        </p:cTn>
                                        <p:tgtEl>
                                          <p:spTgt spid="1030"/>
                                        </p:tgtEl>
                                      </p:cBhvr>
                                      <p:to x="100000" y="100000"/>
                                    </p:animScale>
                                    <p:animScale>
                                      <p:cBhvr>
                                        <p:cTn id="88" dur="26">
                                          <p:stCondLst>
                                            <p:cond delay="1642"/>
                                          </p:stCondLst>
                                        </p:cTn>
                                        <p:tgtEl>
                                          <p:spTgt spid="1030"/>
                                        </p:tgtEl>
                                      </p:cBhvr>
                                      <p:to x="100000" y="90000"/>
                                    </p:animScale>
                                    <p:animScale>
                                      <p:cBhvr>
                                        <p:cTn id="89" dur="166" decel="50000">
                                          <p:stCondLst>
                                            <p:cond delay="1668"/>
                                          </p:stCondLst>
                                        </p:cTn>
                                        <p:tgtEl>
                                          <p:spTgt spid="1030"/>
                                        </p:tgtEl>
                                      </p:cBhvr>
                                      <p:to x="100000" y="100000"/>
                                    </p:animScale>
                                    <p:animScale>
                                      <p:cBhvr>
                                        <p:cTn id="90" dur="26">
                                          <p:stCondLst>
                                            <p:cond delay="1808"/>
                                          </p:stCondLst>
                                        </p:cTn>
                                        <p:tgtEl>
                                          <p:spTgt spid="1030"/>
                                        </p:tgtEl>
                                      </p:cBhvr>
                                      <p:to x="100000" y="95000"/>
                                    </p:animScale>
                                    <p:animScale>
                                      <p:cBhvr>
                                        <p:cTn id="91" dur="166" decel="50000">
                                          <p:stCondLst>
                                            <p:cond delay="1834"/>
                                          </p:stCondLst>
                                        </p:cTn>
                                        <p:tgtEl>
                                          <p:spTgt spid="1030"/>
                                        </p:tgtEl>
                                      </p:cBhvr>
                                      <p:to x="100000" y="100000"/>
                                    </p:animScale>
                                  </p:childTnLst>
                                </p:cTn>
                              </p:par>
                            </p:childTnLst>
                          </p:cTn>
                        </p:par>
                      </p:childTnLst>
                    </p:cTn>
                  </p:par>
                  <p:par>
                    <p:cTn id="92" fill="hold">
                      <p:stCondLst>
                        <p:cond delay="indefinite"/>
                      </p:stCondLst>
                      <p:childTnLst>
                        <p:par>
                          <p:cTn id="93" fill="hold">
                            <p:stCondLst>
                              <p:cond delay="0"/>
                            </p:stCondLst>
                            <p:childTnLst>
                              <p:par>
                                <p:cTn id="94" presetID="26" presetClass="entr" presetSubtype="0" fill="hold" nodeType="clickEffect">
                                  <p:stCondLst>
                                    <p:cond delay="0"/>
                                  </p:stCondLst>
                                  <p:childTnLst>
                                    <p:set>
                                      <p:cBhvr>
                                        <p:cTn id="95" dur="1" fill="hold">
                                          <p:stCondLst>
                                            <p:cond delay="0"/>
                                          </p:stCondLst>
                                        </p:cTn>
                                        <p:tgtEl>
                                          <p:spTgt spid="5">
                                            <p:txEl>
                                              <p:pRg st="7" end="7"/>
                                            </p:txEl>
                                          </p:spTgt>
                                        </p:tgtEl>
                                        <p:attrNameLst>
                                          <p:attrName>style.visibility</p:attrName>
                                        </p:attrNameLst>
                                      </p:cBhvr>
                                      <p:to>
                                        <p:strVal val="visible"/>
                                      </p:to>
                                    </p:set>
                                    <p:animEffect transition="in" filter="wipe(down)">
                                      <p:cBhvr>
                                        <p:cTn id="96" dur="580">
                                          <p:stCondLst>
                                            <p:cond delay="0"/>
                                          </p:stCondLst>
                                        </p:cTn>
                                        <p:tgtEl>
                                          <p:spTgt spid="5">
                                            <p:txEl>
                                              <p:pRg st="7" end="7"/>
                                            </p:txEl>
                                          </p:spTgt>
                                        </p:tgtEl>
                                      </p:cBhvr>
                                    </p:animEffect>
                                    <p:anim calcmode="lin" valueType="num">
                                      <p:cBhvr>
                                        <p:cTn id="97" dur="1822" tmFilter="0,0; 0.14,0.36; 0.43,0.73; 0.71,0.91; 1.0,1.0">
                                          <p:stCondLst>
                                            <p:cond delay="0"/>
                                          </p:stCondLst>
                                        </p:cTn>
                                        <p:tgtEl>
                                          <p:spTgt spid="5">
                                            <p:txEl>
                                              <p:pRg st="7" end="7"/>
                                            </p:txEl>
                                          </p:spTgt>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5">
                                            <p:txEl>
                                              <p:pRg st="7" end="7"/>
                                            </p:txEl>
                                          </p:spTgt>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5">
                                            <p:txEl>
                                              <p:pRg st="7" end="7"/>
                                            </p:txEl>
                                          </p:spTgt>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5">
                                            <p:txEl>
                                              <p:pRg st="7" end="7"/>
                                            </p:txEl>
                                          </p:spTgt>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5">
                                            <p:txEl>
                                              <p:pRg st="7" end="7"/>
                                            </p:txEl>
                                          </p:spTgt>
                                        </p:tgtEl>
                                        <p:attrNameLst>
                                          <p:attrName>ppt_y</p:attrName>
                                        </p:attrNameLst>
                                      </p:cBhvr>
                                      <p:tavLst>
                                        <p:tav tm="0" fmla="#ppt_y-sin(pi*$)/81">
                                          <p:val>
                                            <p:fltVal val="0"/>
                                          </p:val>
                                        </p:tav>
                                        <p:tav tm="100000">
                                          <p:val>
                                            <p:fltVal val="1"/>
                                          </p:val>
                                        </p:tav>
                                      </p:tavLst>
                                    </p:anim>
                                    <p:animScale>
                                      <p:cBhvr>
                                        <p:cTn id="102" dur="26">
                                          <p:stCondLst>
                                            <p:cond delay="650"/>
                                          </p:stCondLst>
                                        </p:cTn>
                                        <p:tgtEl>
                                          <p:spTgt spid="5">
                                            <p:txEl>
                                              <p:pRg st="7" end="7"/>
                                            </p:txEl>
                                          </p:spTgt>
                                        </p:tgtEl>
                                      </p:cBhvr>
                                      <p:to x="100000" y="60000"/>
                                    </p:animScale>
                                    <p:animScale>
                                      <p:cBhvr>
                                        <p:cTn id="103" dur="166" decel="50000">
                                          <p:stCondLst>
                                            <p:cond delay="676"/>
                                          </p:stCondLst>
                                        </p:cTn>
                                        <p:tgtEl>
                                          <p:spTgt spid="5">
                                            <p:txEl>
                                              <p:pRg st="7" end="7"/>
                                            </p:txEl>
                                          </p:spTgt>
                                        </p:tgtEl>
                                      </p:cBhvr>
                                      <p:to x="100000" y="100000"/>
                                    </p:animScale>
                                    <p:animScale>
                                      <p:cBhvr>
                                        <p:cTn id="104" dur="26">
                                          <p:stCondLst>
                                            <p:cond delay="1312"/>
                                          </p:stCondLst>
                                        </p:cTn>
                                        <p:tgtEl>
                                          <p:spTgt spid="5">
                                            <p:txEl>
                                              <p:pRg st="7" end="7"/>
                                            </p:txEl>
                                          </p:spTgt>
                                        </p:tgtEl>
                                      </p:cBhvr>
                                      <p:to x="100000" y="80000"/>
                                    </p:animScale>
                                    <p:animScale>
                                      <p:cBhvr>
                                        <p:cTn id="105" dur="166" decel="50000">
                                          <p:stCondLst>
                                            <p:cond delay="1338"/>
                                          </p:stCondLst>
                                        </p:cTn>
                                        <p:tgtEl>
                                          <p:spTgt spid="5">
                                            <p:txEl>
                                              <p:pRg st="7" end="7"/>
                                            </p:txEl>
                                          </p:spTgt>
                                        </p:tgtEl>
                                      </p:cBhvr>
                                      <p:to x="100000" y="100000"/>
                                    </p:animScale>
                                    <p:animScale>
                                      <p:cBhvr>
                                        <p:cTn id="106" dur="26">
                                          <p:stCondLst>
                                            <p:cond delay="1642"/>
                                          </p:stCondLst>
                                        </p:cTn>
                                        <p:tgtEl>
                                          <p:spTgt spid="5">
                                            <p:txEl>
                                              <p:pRg st="7" end="7"/>
                                            </p:txEl>
                                          </p:spTgt>
                                        </p:tgtEl>
                                      </p:cBhvr>
                                      <p:to x="100000" y="90000"/>
                                    </p:animScale>
                                    <p:animScale>
                                      <p:cBhvr>
                                        <p:cTn id="107" dur="166" decel="50000">
                                          <p:stCondLst>
                                            <p:cond delay="1668"/>
                                          </p:stCondLst>
                                        </p:cTn>
                                        <p:tgtEl>
                                          <p:spTgt spid="5">
                                            <p:txEl>
                                              <p:pRg st="7" end="7"/>
                                            </p:txEl>
                                          </p:spTgt>
                                        </p:tgtEl>
                                      </p:cBhvr>
                                      <p:to x="100000" y="100000"/>
                                    </p:animScale>
                                    <p:animScale>
                                      <p:cBhvr>
                                        <p:cTn id="108" dur="26">
                                          <p:stCondLst>
                                            <p:cond delay="1808"/>
                                          </p:stCondLst>
                                        </p:cTn>
                                        <p:tgtEl>
                                          <p:spTgt spid="5">
                                            <p:txEl>
                                              <p:pRg st="7" end="7"/>
                                            </p:txEl>
                                          </p:spTgt>
                                        </p:tgtEl>
                                      </p:cBhvr>
                                      <p:to x="100000" y="95000"/>
                                    </p:animScale>
                                    <p:animScale>
                                      <p:cBhvr>
                                        <p:cTn id="109" dur="166" decel="50000">
                                          <p:stCondLst>
                                            <p:cond delay="1834"/>
                                          </p:stCondLst>
                                        </p:cTn>
                                        <p:tgtEl>
                                          <p:spTgt spid="5">
                                            <p:txEl>
                                              <p:pRg st="7" end="7"/>
                                            </p:txEl>
                                          </p:spTgt>
                                        </p:tgtEl>
                                      </p:cBhvr>
                                      <p:to x="100000" y="100000"/>
                                    </p:animScale>
                                  </p:childTnLst>
                                </p:cTn>
                              </p:par>
                            </p:childTnLst>
                          </p:cTn>
                        </p:par>
                      </p:childTnLst>
                    </p:cTn>
                  </p:par>
                  <p:par>
                    <p:cTn id="110" fill="hold">
                      <p:stCondLst>
                        <p:cond delay="indefinite"/>
                      </p:stCondLst>
                      <p:childTnLst>
                        <p:par>
                          <p:cTn id="111" fill="hold">
                            <p:stCondLst>
                              <p:cond delay="0"/>
                            </p:stCondLst>
                            <p:childTnLst>
                              <p:par>
                                <p:cTn id="112" presetID="26" presetClass="entr" presetSubtype="0" fill="hold" nodeType="clickEffect">
                                  <p:stCondLst>
                                    <p:cond delay="0"/>
                                  </p:stCondLst>
                                  <p:childTnLst>
                                    <p:set>
                                      <p:cBhvr>
                                        <p:cTn id="113" dur="1" fill="hold">
                                          <p:stCondLst>
                                            <p:cond delay="0"/>
                                          </p:stCondLst>
                                        </p:cTn>
                                        <p:tgtEl>
                                          <p:spTgt spid="1032"/>
                                        </p:tgtEl>
                                        <p:attrNameLst>
                                          <p:attrName>style.visibility</p:attrName>
                                        </p:attrNameLst>
                                      </p:cBhvr>
                                      <p:to>
                                        <p:strVal val="visible"/>
                                      </p:to>
                                    </p:set>
                                    <p:animEffect transition="in" filter="wipe(down)">
                                      <p:cBhvr>
                                        <p:cTn id="114" dur="580">
                                          <p:stCondLst>
                                            <p:cond delay="0"/>
                                          </p:stCondLst>
                                        </p:cTn>
                                        <p:tgtEl>
                                          <p:spTgt spid="1032"/>
                                        </p:tgtEl>
                                      </p:cBhvr>
                                    </p:animEffect>
                                    <p:anim calcmode="lin" valueType="num">
                                      <p:cBhvr>
                                        <p:cTn id="115" dur="1822" tmFilter="0,0; 0.14,0.36; 0.43,0.73; 0.71,0.91; 1.0,1.0">
                                          <p:stCondLst>
                                            <p:cond delay="0"/>
                                          </p:stCondLst>
                                        </p:cTn>
                                        <p:tgtEl>
                                          <p:spTgt spid="1032"/>
                                        </p:tgtEl>
                                        <p:attrNameLst>
                                          <p:attrName>ppt_x</p:attrName>
                                        </p:attrNameLst>
                                      </p:cBhvr>
                                      <p:tavLst>
                                        <p:tav tm="0">
                                          <p:val>
                                            <p:strVal val="#ppt_x-0.25"/>
                                          </p:val>
                                        </p:tav>
                                        <p:tav tm="100000">
                                          <p:val>
                                            <p:strVal val="#ppt_x"/>
                                          </p:val>
                                        </p:tav>
                                      </p:tavLst>
                                    </p:anim>
                                    <p:anim calcmode="lin" valueType="num">
                                      <p:cBhvr>
                                        <p:cTn id="116" dur="664" tmFilter="0.0,0.0; 0.25,0.07; 0.50,0.2; 0.75,0.467; 1.0,1.0">
                                          <p:stCondLst>
                                            <p:cond delay="0"/>
                                          </p:stCondLst>
                                        </p:cTn>
                                        <p:tgtEl>
                                          <p:spTgt spid="1032"/>
                                        </p:tgtEl>
                                        <p:attrNameLst>
                                          <p:attrName>ppt_y</p:attrName>
                                        </p:attrNameLst>
                                      </p:cBhvr>
                                      <p:tavLst>
                                        <p:tav tm="0" fmla="#ppt_y-sin(pi*$)/3">
                                          <p:val>
                                            <p:fltVal val="0.5"/>
                                          </p:val>
                                        </p:tav>
                                        <p:tav tm="100000">
                                          <p:val>
                                            <p:fltVal val="1"/>
                                          </p:val>
                                        </p:tav>
                                      </p:tavLst>
                                    </p:anim>
                                    <p:anim calcmode="lin" valueType="num">
                                      <p:cBhvr>
                                        <p:cTn id="117" dur="664" tmFilter="0, 0; 0.125,0.2665; 0.25,0.4; 0.375,0.465; 0.5,0.5;  0.625,0.535; 0.75,0.6; 0.875,0.7335; 1,1">
                                          <p:stCondLst>
                                            <p:cond delay="664"/>
                                          </p:stCondLst>
                                        </p:cTn>
                                        <p:tgtEl>
                                          <p:spTgt spid="1032"/>
                                        </p:tgtEl>
                                        <p:attrNameLst>
                                          <p:attrName>ppt_y</p:attrName>
                                        </p:attrNameLst>
                                      </p:cBhvr>
                                      <p:tavLst>
                                        <p:tav tm="0" fmla="#ppt_y-sin(pi*$)/9">
                                          <p:val>
                                            <p:fltVal val="0"/>
                                          </p:val>
                                        </p:tav>
                                        <p:tav tm="100000">
                                          <p:val>
                                            <p:fltVal val="1"/>
                                          </p:val>
                                        </p:tav>
                                      </p:tavLst>
                                    </p:anim>
                                    <p:anim calcmode="lin" valueType="num">
                                      <p:cBhvr>
                                        <p:cTn id="118" dur="332" tmFilter="0, 0; 0.125,0.2665; 0.25,0.4; 0.375,0.465; 0.5,0.5;  0.625,0.535; 0.75,0.6; 0.875,0.7335; 1,1">
                                          <p:stCondLst>
                                            <p:cond delay="1324"/>
                                          </p:stCondLst>
                                        </p:cTn>
                                        <p:tgtEl>
                                          <p:spTgt spid="1032"/>
                                        </p:tgtEl>
                                        <p:attrNameLst>
                                          <p:attrName>ppt_y</p:attrName>
                                        </p:attrNameLst>
                                      </p:cBhvr>
                                      <p:tavLst>
                                        <p:tav tm="0" fmla="#ppt_y-sin(pi*$)/27">
                                          <p:val>
                                            <p:fltVal val="0"/>
                                          </p:val>
                                        </p:tav>
                                        <p:tav tm="100000">
                                          <p:val>
                                            <p:fltVal val="1"/>
                                          </p:val>
                                        </p:tav>
                                      </p:tavLst>
                                    </p:anim>
                                    <p:anim calcmode="lin" valueType="num">
                                      <p:cBhvr>
                                        <p:cTn id="119" dur="164" tmFilter="0, 0; 0.125,0.2665; 0.25,0.4; 0.375,0.465; 0.5,0.5;  0.625,0.535; 0.75,0.6; 0.875,0.7335; 1,1">
                                          <p:stCondLst>
                                            <p:cond delay="1656"/>
                                          </p:stCondLst>
                                        </p:cTn>
                                        <p:tgtEl>
                                          <p:spTgt spid="1032"/>
                                        </p:tgtEl>
                                        <p:attrNameLst>
                                          <p:attrName>ppt_y</p:attrName>
                                        </p:attrNameLst>
                                      </p:cBhvr>
                                      <p:tavLst>
                                        <p:tav tm="0" fmla="#ppt_y-sin(pi*$)/81">
                                          <p:val>
                                            <p:fltVal val="0"/>
                                          </p:val>
                                        </p:tav>
                                        <p:tav tm="100000">
                                          <p:val>
                                            <p:fltVal val="1"/>
                                          </p:val>
                                        </p:tav>
                                      </p:tavLst>
                                    </p:anim>
                                    <p:animScale>
                                      <p:cBhvr>
                                        <p:cTn id="120" dur="26">
                                          <p:stCondLst>
                                            <p:cond delay="650"/>
                                          </p:stCondLst>
                                        </p:cTn>
                                        <p:tgtEl>
                                          <p:spTgt spid="1032"/>
                                        </p:tgtEl>
                                      </p:cBhvr>
                                      <p:to x="100000" y="60000"/>
                                    </p:animScale>
                                    <p:animScale>
                                      <p:cBhvr>
                                        <p:cTn id="121" dur="166" decel="50000">
                                          <p:stCondLst>
                                            <p:cond delay="676"/>
                                          </p:stCondLst>
                                        </p:cTn>
                                        <p:tgtEl>
                                          <p:spTgt spid="1032"/>
                                        </p:tgtEl>
                                      </p:cBhvr>
                                      <p:to x="100000" y="100000"/>
                                    </p:animScale>
                                    <p:animScale>
                                      <p:cBhvr>
                                        <p:cTn id="122" dur="26">
                                          <p:stCondLst>
                                            <p:cond delay="1312"/>
                                          </p:stCondLst>
                                        </p:cTn>
                                        <p:tgtEl>
                                          <p:spTgt spid="1032"/>
                                        </p:tgtEl>
                                      </p:cBhvr>
                                      <p:to x="100000" y="80000"/>
                                    </p:animScale>
                                    <p:animScale>
                                      <p:cBhvr>
                                        <p:cTn id="123" dur="166" decel="50000">
                                          <p:stCondLst>
                                            <p:cond delay="1338"/>
                                          </p:stCondLst>
                                        </p:cTn>
                                        <p:tgtEl>
                                          <p:spTgt spid="1032"/>
                                        </p:tgtEl>
                                      </p:cBhvr>
                                      <p:to x="100000" y="100000"/>
                                    </p:animScale>
                                    <p:animScale>
                                      <p:cBhvr>
                                        <p:cTn id="124" dur="26">
                                          <p:stCondLst>
                                            <p:cond delay="1642"/>
                                          </p:stCondLst>
                                        </p:cTn>
                                        <p:tgtEl>
                                          <p:spTgt spid="1032"/>
                                        </p:tgtEl>
                                      </p:cBhvr>
                                      <p:to x="100000" y="90000"/>
                                    </p:animScale>
                                    <p:animScale>
                                      <p:cBhvr>
                                        <p:cTn id="125" dur="166" decel="50000">
                                          <p:stCondLst>
                                            <p:cond delay="1668"/>
                                          </p:stCondLst>
                                        </p:cTn>
                                        <p:tgtEl>
                                          <p:spTgt spid="1032"/>
                                        </p:tgtEl>
                                      </p:cBhvr>
                                      <p:to x="100000" y="100000"/>
                                    </p:animScale>
                                    <p:animScale>
                                      <p:cBhvr>
                                        <p:cTn id="126" dur="26">
                                          <p:stCondLst>
                                            <p:cond delay="1808"/>
                                          </p:stCondLst>
                                        </p:cTn>
                                        <p:tgtEl>
                                          <p:spTgt spid="1032"/>
                                        </p:tgtEl>
                                      </p:cBhvr>
                                      <p:to x="100000" y="95000"/>
                                    </p:animScale>
                                    <p:animScale>
                                      <p:cBhvr>
                                        <p:cTn id="127" dur="166" decel="50000">
                                          <p:stCondLst>
                                            <p:cond delay="1834"/>
                                          </p:stCondLst>
                                        </p:cTn>
                                        <p:tgtEl>
                                          <p:spTgt spid="1032"/>
                                        </p:tgtEl>
                                      </p:cBhvr>
                                      <p:to x="100000" y="100000"/>
                                    </p:animScale>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nodeType="clickEffect">
                                  <p:stCondLst>
                                    <p:cond delay="0"/>
                                  </p:stCondLst>
                                  <p:childTnLst>
                                    <p:set>
                                      <p:cBhvr>
                                        <p:cTn id="131" dur="1" fill="hold">
                                          <p:stCondLst>
                                            <p:cond delay="0"/>
                                          </p:stCondLst>
                                        </p:cTn>
                                        <p:tgtEl>
                                          <p:spTgt spid="5">
                                            <p:txEl>
                                              <p:pRg st="9" end="9"/>
                                            </p:txEl>
                                          </p:spTgt>
                                        </p:tgtEl>
                                        <p:attrNameLst>
                                          <p:attrName>style.visibility</p:attrName>
                                        </p:attrNameLst>
                                      </p:cBhvr>
                                      <p:to>
                                        <p:strVal val="visible"/>
                                      </p:to>
                                    </p:set>
                                    <p:anim calcmode="lin" valueType="num">
                                      <p:cBhvr additive="base">
                                        <p:cTn id="13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16" presetClass="entr" presetSubtype="21" fill="hold" nodeType="clickEffect">
                                  <p:stCondLst>
                                    <p:cond delay="0"/>
                                  </p:stCondLst>
                                  <p:childTnLst>
                                    <p:set>
                                      <p:cBhvr>
                                        <p:cTn id="137" dur="1" fill="hold">
                                          <p:stCondLst>
                                            <p:cond delay="0"/>
                                          </p:stCondLst>
                                        </p:cTn>
                                        <p:tgtEl>
                                          <p:spTgt spid="1034"/>
                                        </p:tgtEl>
                                        <p:attrNameLst>
                                          <p:attrName>style.visibility</p:attrName>
                                        </p:attrNameLst>
                                      </p:cBhvr>
                                      <p:to>
                                        <p:strVal val="visible"/>
                                      </p:to>
                                    </p:set>
                                    <p:animEffect transition="in" filter="barn(inVertical)">
                                      <p:cBhvr>
                                        <p:cTn id="138"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3CBA00-1E77-48A2-80E2-5E2598C21730}"/>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C9C5C4BD-9A3C-473B-9A0E-6E29E1171563}"/>
              </a:ext>
            </a:extLst>
          </p:cNvPr>
          <p:cNvSpPr>
            <a:spLocks noGrp="1"/>
          </p:cNvSpPr>
          <p:nvPr>
            <p:ph idx="1"/>
          </p:nvPr>
        </p:nvSpPr>
        <p:spPr/>
        <p:txBody>
          <a:bodyPr/>
          <a:lstStyle/>
          <a:p>
            <a:endParaRPr lang="es-PE"/>
          </a:p>
        </p:txBody>
      </p:sp>
      <p:pic>
        <p:nvPicPr>
          <p:cNvPr id="5" name="Imagen 4">
            <a:extLst>
              <a:ext uri="{FF2B5EF4-FFF2-40B4-BE49-F238E27FC236}">
                <a16:creationId xmlns:a16="http://schemas.microsoft.com/office/drawing/2014/main" id="{3F69D741-C46E-41AB-A55F-3CE8F8240E90}"/>
              </a:ext>
            </a:extLst>
          </p:cNvPr>
          <p:cNvPicPr>
            <a:picLocks noChangeAspect="1"/>
          </p:cNvPicPr>
          <p:nvPr/>
        </p:nvPicPr>
        <p:blipFill>
          <a:blip r:embed="rId2"/>
          <a:stretch>
            <a:fillRect/>
          </a:stretch>
        </p:blipFill>
        <p:spPr>
          <a:xfrm>
            <a:off x="0" y="0"/>
            <a:ext cx="12192000" cy="6175717"/>
          </a:xfrm>
          <a:prstGeom prst="rect">
            <a:avLst/>
          </a:prstGeom>
        </p:spPr>
      </p:pic>
    </p:spTree>
    <p:extLst>
      <p:ext uri="{BB962C8B-B14F-4D97-AF65-F5344CB8AC3E}">
        <p14:creationId xmlns:p14="http://schemas.microsoft.com/office/powerpoint/2010/main" val="2740909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6C118B7-1094-43F1-8CDB-DA980ED23E98}"/>
              </a:ext>
            </a:extLst>
          </p:cNvPr>
          <p:cNvPicPr>
            <a:picLocks noChangeAspect="1"/>
          </p:cNvPicPr>
          <p:nvPr/>
        </p:nvPicPr>
        <p:blipFill>
          <a:blip r:embed="rId2"/>
          <a:stretch>
            <a:fillRect/>
          </a:stretch>
        </p:blipFill>
        <p:spPr>
          <a:xfrm>
            <a:off x="0" y="-1"/>
            <a:ext cx="12192000" cy="6161649"/>
          </a:xfrm>
          <a:prstGeom prst="rect">
            <a:avLst/>
          </a:prstGeom>
        </p:spPr>
      </p:pic>
    </p:spTree>
    <p:extLst>
      <p:ext uri="{BB962C8B-B14F-4D97-AF65-F5344CB8AC3E}">
        <p14:creationId xmlns:p14="http://schemas.microsoft.com/office/powerpoint/2010/main" val="455208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0C7F011-C0DE-4D01-B857-18C2933B602B}"/>
              </a:ext>
            </a:extLst>
          </p:cNvPr>
          <p:cNvSpPr/>
          <p:nvPr/>
        </p:nvSpPr>
        <p:spPr>
          <a:xfrm rot="20397140">
            <a:off x="702365" y="3273287"/>
            <a:ext cx="9250018" cy="239864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sz="8800" b="1" dirty="0">
                <a:solidFill>
                  <a:schemeClr val="tx1"/>
                </a:solidFill>
              </a:rPr>
              <a:t>Semana 35 y 36</a:t>
            </a:r>
            <a:endParaRPr lang="es-PE" sz="8800" b="1" dirty="0">
              <a:solidFill>
                <a:schemeClr val="tx1"/>
              </a:solidFill>
            </a:endParaRPr>
          </a:p>
        </p:txBody>
      </p:sp>
      <p:sp>
        <p:nvSpPr>
          <p:cNvPr id="5" name="Rectángulo 4">
            <a:extLst>
              <a:ext uri="{FF2B5EF4-FFF2-40B4-BE49-F238E27FC236}">
                <a16:creationId xmlns:a16="http://schemas.microsoft.com/office/drawing/2014/main" id="{30D7B463-0AE5-492E-8CEE-12F0F2180DA3}"/>
              </a:ext>
            </a:extLst>
          </p:cNvPr>
          <p:cNvSpPr/>
          <p:nvPr/>
        </p:nvSpPr>
        <p:spPr>
          <a:xfrm>
            <a:off x="808382" y="1415939"/>
            <a:ext cx="9911199" cy="10754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800" b="1" dirty="0">
                <a:solidFill>
                  <a:schemeClr val="tx1"/>
                </a:solidFill>
              </a:rPr>
              <a:t>PLANIFICACIÓN</a:t>
            </a:r>
            <a:endParaRPr lang="es-PE" sz="8800" b="1" dirty="0">
              <a:solidFill>
                <a:schemeClr val="tx1"/>
              </a:solidFill>
            </a:endParaRPr>
          </a:p>
        </p:txBody>
      </p:sp>
    </p:spTree>
    <p:extLst>
      <p:ext uri="{BB962C8B-B14F-4D97-AF65-F5344CB8AC3E}">
        <p14:creationId xmlns:p14="http://schemas.microsoft.com/office/powerpoint/2010/main" val="2607804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DAE0EBA-C7D4-4EA0-9B00-18A2FB2F0BD0}"/>
              </a:ext>
            </a:extLst>
          </p:cNvPr>
          <p:cNvSpPr txBox="1"/>
          <p:nvPr/>
        </p:nvSpPr>
        <p:spPr>
          <a:xfrm>
            <a:off x="265043" y="474345"/>
            <a:ext cx="10595215" cy="6063198"/>
          </a:xfrm>
          <a:prstGeom prst="rect">
            <a:avLst/>
          </a:prstGeom>
          <a:noFill/>
        </p:spPr>
        <p:txBody>
          <a:bodyPr wrap="square">
            <a:spAutoFit/>
          </a:bodyPr>
          <a:lstStyle/>
          <a:p>
            <a:pPr algn="ctr"/>
            <a:r>
              <a:rPr lang="es-PE" sz="2400" b="1" dirty="0">
                <a:effectLst/>
                <a:latin typeface="Times New Roman" panose="02020603050405020304" pitchFamily="18" charset="0"/>
                <a:ea typeface="Times New Roman" panose="02020603050405020304" pitchFamily="18" charset="0"/>
              </a:rPr>
              <a:t>“Nuestros sueños como medio de expresión al bicentenario”</a:t>
            </a:r>
            <a:endParaRPr lang="es-PE" sz="2400" dirty="0">
              <a:effectLst/>
              <a:latin typeface="Times New Roman" panose="02020603050405020304" pitchFamily="18" charset="0"/>
              <a:ea typeface="Times New Roman" panose="02020603050405020304" pitchFamily="18" charset="0"/>
            </a:endParaRPr>
          </a:p>
          <a:p>
            <a:pPr algn="ctr"/>
            <a:r>
              <a:rPr lang="es-PE" sz="1400" dirty="0">
                <a:effectLst/>
                <a:latin typeface="Times New Roman" panose="02020603050405020304" pitchFamily="18" charset="0"/>
                <a:ea typeface="Times New Roman" panose="02020603050405020304" pitchFamily="18" charset="0"/>
              </a:rPr>
              <a:t> </a:t>
            </a:r>
          </a:p>
          <a:p>
            <a:r>
              <a:rPr lang="es-PE" sz="1400" dirty="0">
                <a:effectLst/>
                <a:latin typeface="Times New Roman" panose="02020603050405020304" pitchFamily="18" charset="0"/>
                <a:ea typeface="Times New Roman" panose="02020603050405020304" pitchFamily="18" charset="0"/>
              </a:rPr>
              <a:t>En la IE “Sebastián Lorente” los estudiantes del tercer grado tenemos la necesidad de conocer a las peruanas y los peruanos ya que estamos a puertas de celebrar el bicentenario, es decir, 200 años desde que se proclamó la independencia del Perú. Es momento de hacer una pausa para reflexionar sobre el sentido de la conmemoración de este hecho histórico y trascendente, y plantear nuestros sueños y desafíos para contribuir con el desarrollo de nuestro país de Huancayo.</a:t>
            </a:r>
          </a:p>
          <a:p>
            <a:pPr algn="ctr"/>
            <a:r>
              <a:rPr lang="es-PE" sz="1400" dirty="0">
                <a:effectLst/>
                <a:latin typeface="Times New Roman" panose="02020603050405020304" pitchFamily="18" charset="0"/>
                <a:ea typeface="Times New Roman" panose="02020603050405020304" pitchFamily="18" charset="0"/>
              </a:rPr>
              <a:t> </a:t>
            </a:r>
          </a:p>
          <a:p>
            <a:r>
              <a:rPr lang="es-PE" sz="1400" dirty="0">
                <a:effectLst/>
                <a:latin typeface="Times New Roman" panose="02020603050405020304" pitchFamily="18" charset="0"/>
                <a:ea typeface="Times New Roman" panose="02020603050405020304" pitchFamily="18" charset="0"/>
              </a:rPr>
              <a:t> Para ello nos planteamos los siguientes retos: </a:t>
            </a:r>
            <a:r>
              <a:rPr lang="es-PE" sz="1400" dirty="0">
                <a:effectLst/>
                <a:highlight>
                  <a:srgbClr val="FFFF00"/>
                </a:highlight>
                <a:latin typeface="Times New Roman" panose="02020603050405020304" pitchFamily="18" charset="0"/>
                <a:ea typeface="Times New Roman" panose="02020603050405020304" pitchFamily="18" charset="0"/>
              </a:rPr>
              <a:t>¿Qué celebramos en el bicentenario? ¿Qué sueños y desafíos podemos plantear para el bicentenario del Perú? ¿Cómo podemos expresar nuestros sueños y anhelos a través de la música y el arte? ¿Cómo difundiremos este acontecimiento?</a:t>
            </a:r>
            <a:endParaRPr lang="es-PE" sz="1400" dirty="0">
              <a:effectLst/>
              <a:latin typeface="Times New Roman" panose="02020603050405020304" pitchFamily="18" charset="0"/>
              <a:ea typeface="Times New Roman" panose="02020603050405020304" pitchFamily="18" charset="0"/>
            </a:endParaRPr>
          </a:p>
          <a:p>
            <a:r>
              <a:rPr lang="es-PE" sz="1400" dirty="0">
                <a:effectLst/>
                <a:latin typeface="Times New Roman" panose="02020603050405020304" pitchFamily="18" charset="0"/>
                <a:ea typeface="Times New Roman" panose="02020603050405020304" pitchFamily="18" charset="0"/>
              </a:rPr>
              <a:t>Para ayudarte a enfrentar el reto de esta semana, realizarás las siguientes actividades: </a:t>
            </a:r>
          </a:p>
          <a:p>
            <a:pPr marL="342900" lvl="0" indent="-342900">
              <a:buFont typeface="Symbol" panose="05050102010706020507" pitchFamily="18" charset="2"/>
              <a:buChar char=""/>
            </a:pPr>
            <a:r>
              <a:rPr lang="es-PE" sz="1400" dirty="0">
                <a:effectLst/>
                <a:latin typeface="Times New Roman" panose="02020603050405020304" pitchFamily="18" charset="0"/>
                <a:ea typeface="Times New Roman" panose="02020603050405020304" pitchFamily="18" charset="0"/>
              </a:rPr>
              <a:t>Leerás un texto relacionado con la conmemoración del bicentenario de nuestra independencia; reconocerás de qué trata; indicarás para qué se ha escrito y opinarás sobre su contenido.</a:t>
            </a:r>
          </a:p>
          <a:p>
            <a:pPr marL="342900" lvl="0" indent="-342900">
              <a:buFont typeface="Symbol" panose="05050102010706020507" pitchFamily="18" charset="2"/>
              <a:buChar char=""/>
            </a:pPr>
            <a:r>
              <a:rPr lang="es-PE" sz="1400" dirty="0">
                <a:effectLst/>
                <a:latin typeface="Times New Roman" panose="02020603050405020304" pitchFamily="18" charset="0"/>
                <a:ea typeface="Times New Roman" panose="02020603050405020304" pitchFamily="18" charset="0"/>
              </a:rPr>
              <a:t>Describirás los principales acontecimientos ocurridos durante el proceso de la independencia del Perú y reconocerás su importancia al conmemorar el bicentenario.</a:t>
            </a:r>
          </a:p>
          <a:p>
            <a:pPr marL="342900" lvl="0" indent="-342900">
              <a:buFont typeface="Symbol" panose="05050102010706020507" pitchFamily="18" charset="2"/>
              <a:buChar char=""/>
            </a:pPr>
            <a:r>
              <a:rPr lang="es-PE" sz="1400" dirty="0">
                <a:effectLst/>
                <a:latin typeface="Times New Roman" panose="02020603050405020304" pitchFamily="18" charset="0"/>
                <a:ea typeface="Times New Roman" panose="02020603050405020304" pitchFamily="18" charset="0"/>
              </a:rPr>
              <a:t>Resolverás situaciones problemáticas relacionadas con equivalencias. </a:t>
            </a:r>
          </a:p>
          <a:p>
            <a:pPr marL="342900" lvl="0" indent="-342900">
              <a:buFont typeface="Symbol" panose="05050102010706020507" pitchFamily="18" charset="2"/>
              <a:buChar char=""/>
            </a:pPr>
            <a:r>
              <a:rPr lang="es-PE" sz="1400" dirty="0">
                <a:effectLst/>
                <a:latin typeface="Times New Roman" panose="02020603050405020304" pitchFamily="18" charset="0"/>
                <a:ea typeface="Times New Roman" panose="02020603050405020304" pitchFamily="18" charset="0"/>
              </a:rPr>
              <a:t>Leerás una narración para conocer más sobre las tradiciones y creencias de la población, como parte de su cultura; luego, explicarás para qué fue escrito y emitirás una opinión a partir de la información que proporciona el texto. </a:t>
            </a:r>
          </a:p>
          <a:p>
            <a:pPr marL="342900" lvl="0" indent="-342900">
              <a:buFont typeface="Symbol" panose="05050102010706020507" pitchFamily="18" charset="2"/>
              <a:buChar char=""/>
            </a:pPr>
            <a:r>
              <a:rPr lang="es-PE" sz="1400" dirty="0">
                <a:effectLst/>
                <a:latin typeface="Times New Roman" panose="02020603050405020304" pitchFamily="18" charset="0"/>
                <a:ea typeface="Times New Roman" panose="02020603050405020304" pitchFamily="18" charset="0"/>
              </a:rPr>
              <a:t>Desde Arte y Cultura, conocerás la letra de dos canciones patrióticas del Perú: “La Chicha”, perteneciente a la época de la independencia, y el “Himno del Bicentenario”, que acaba de ser creado con motivo de las celebraciones de este acontecimiento. Estas canciones te servirán de inspiración para crear un dibujo en un mural, en el que plasmarás tus anhelos y sueños para el Perú.</a:t>
            </a:r>
          </a:p>
          <a:p>
            <a:pPr marL="342900" lvl="0" indent="-342900">
              <a:buFont typeface="Symbol" panose="05050102010706020507" pitchFamily="18" charset="2"/>
              <a:buChar char=""/>
            </a:pPr>
            <a:r>
              <a:rPr lang="es-PE" sz="1400" dirty="0">
                <a:effectLst/>
                <a:latin typeface="Times New Roman" panose="02020603050405020304" pitchFamily="18" charset="0"/>
                <a:ea typeface="Times New Roman" panose="02020603050405020304" pitchFamily="18" charset="0"/>
              </a:rPr>
              <a:t>Conocerás de qué manera las cualidades de las peruanas y los peruanos les han permitido contribuir con el desarrollo del país y cómo tú, también, lo puedes hacer. </a:t>
            </a:r>
          </a:p>
          <a:p>
            <a:pPr marL="342900" lvl="0" indent="-342900">
              <a:buFont typeface="Symbol" panose="05050102010706020507" pitchFamily="18" charset="2"/>
              <a:buChar char=""/>
            </a:pPr>
            <a:r>
              <a:rPr lang="es-PE" sz="1400" dirty="0">
                <a:effectLst/>
                <a:latin typeface="Times New Roman" panose="02020603050405020304" pitchFamily="18" charset="0"/>
                <a:ea typeface="Times New Roman" panose="02020603050405020304" pitchFamily="18" charset="0"/>
              </a:rPr>
              <a:t>Elaborarás una propuesta para el uso responsable de los recursos de tu comunidad en beneficio de la convivencia entre las personas. </a:t>
            </a:r>
          </a:p>
          <a:p>
            <a:pPr marL="342900" lvl="0" indent="-342900">
              <a:buFont typeface="Symbol" panose="05050102010706020507" pitchFamily="18" charset="2"/>
              <a:buChar char=""/>
            </a:pPr>
            <a:r>
              <a:rPr lang="es-PE" sz="1400" dirty="0">
                <a:effectLst/>
                <a:latin typeface="Times New Roman" panose="02020603050405020304" pitchFamily="18" charset="0"/>
                <a:ea typeface="Times New Roman" panose="02020603050405020304" pitchFamily="18" charset="0"/>
              </a:rPr>
              <a:t>Emplearás estrategias en la resolución de problemas relacionados con la equivalencia entre cantidades y explicarás el proceso de resolución. </a:t>
            </a:r>
          </a:p>
          <a:p>
            <a:pPr marL="342900" lvl="0" indent="-342900">
              <a:buFont typeface="Symbol" panose="05050102010706020507" pitchFamily="18" charset="2"/>
              <a:buChar char=""/>
            </a:pPr>
            <a:r>
              <a:rPr lang="es-PE" sz="1400" dirty="0">
                <a:effectLst/>
                <a:latin typeface="Times New Roman" panose="02020603050405020304" pitchFamily="18" charset="0"/>
                <a:ea typeface="Times New Roman" panose="02020603050405020304" pitchFamily="18" charset="0"/>
              </a:rPr>
              <a:t>Escribirás un texto para dar a conocer tus cualidades y deseos, y cómo quisieras ver a tu país en su bicentenario para compartirlo con tus compañeras y compañeros con ayuda de tu profesora o profesor. </a:t>
            </a:r>
          </a:p>
          <a:p>
            <a:r>
              <a:rPr lang="es-PE" sz="1400" b="1" dirty="0">
                <a:effectLst/>
                <a:highlight>
                  <a:srgbClr val="00FF00"/>
                </a:highlight>
                <a:latin typeface="Times New Roman" panose="02020603050405020304" pitchFamily="18" charset="0"/>
                <a:ea typeface="Times New Roman" panose="02020603050405020304" pitchFamily="18" charset="0"/>
              </a:rPr>
              <a:t>¡Al término de esta semana, expresarás tus sueños y anhelos para el país en un mural utilizando herramientas artísticas!</a:t>
            </a:r>
            <a:endParaRPr lang="es-PE" sz="1400" b="1" dirty="0">
              <a:effectLst/>
              <a:latin typeface="Times New Roman" panose="02020603050405020304" pitchFamily="18" charset="0"/>
              <a:ea typeface="Times New Roman" panose="02020603050405020304" pitchFamily="18" charset="0"/>
            </a:endParaRPr>
          </a:p>
        </p:txBody>
      </p:sp>
      <p:sp>
        <p:nvSpPr>
          <p:cNvPr id="4" name="Globo: flecha izquierda 3">
            <a:extLst>
              <a:ext uri="{FF2B5EF4-FFF2-40B4-BE49-F238E27FC236}">
                <a16:creationId xmlns:a16="http://schemas.microsoft.com/office/drawing/2014/main" id="{09D714D2-AB5A-44EE-A443-C684352F361E}"/>
              </a:ext>
            </a:extLst>
          </p:cNvPr>
          <p:cNvSpPr/>
          <p:nvPr/>
        </p:nvSpPr>
        <p:spPr>
          <a:xfrm rot="19565824">
            <a:off x="9961863" y="700629"/>
            <a:ext cx="2140170" cy="593070"/>
          </a:xfrm>
          <a:prstGeom prst="leftArrowCallou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es-PE" b="1" dirty="0"/>
              <a:t>SITUACION</a:t>
            </a:r>
          </a:p>
        </p:txBody>
      </p:sp>
      <p:sp>
        <p:nvSpPr>
          <p:cNvPr id="5" name="Globo: flecha izquierda 4">
            <a:extLst>
              <a:ext uri="{FF2B5EF4-FFF2-40B4-BE49-F238E27FC236}">
                <a16:creationId xmlns:a16="http://schemas.microsoft.com/office/drawing/2014/main" id="{58167F34-019A-4976-A390-4372B912C89A}"/>
              </a:ext>
            </a:extLst>
          </p:cNvPr>
          <p:cNvSpPr/>
          <p:nvPr/>
        </p:nvSpPr>
        <p:spPr>
          <a:xfrm rot="19719708">
            <a:off x="10143292" y="1836788"/>
            <a:ext cx="1777312" cy="647114"/>
          </a:xfrm>
          <a:prstGeom prst="leftArrowCallou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s-PE" sz="2000" dirty="0"/>
              <a:t>RETO</a:t>
            </a:r>
          </a:p>
        </p:txBody>
      </p:sp>
      <p:sp>
        <p:nvSpPr>
          <p:cNvPr id="6" name="Cerrar llave 5">
            <a:extLst>
              <a:ext uri="{FF2B5EF4-FFF2-40B4-BE49-F238E27FC236}">
                <a16:creationId xmlns:a16="http://schemas.microsoft.com/office/drawing/2014/main" id="{D4EFD60A-419B-4BB1-8F73-95CAD90DE739}"/>
              </a:ext>
            </a:extLst>
          </p:cNvPr>
          <p:cNvSpPr/>
          <p:nvPr/>
        </p:nvSpPr>
        <p:spPr>
          <a:xfrm>
            <a:off x="10522634" y="2743200"/>
            <a:ext cx="534572" cy="3334043"/>
          </a:xfrm>
          <a:prstGeom prst="rightBrace">
            <a:avLst/>
          </a:prstGeom>
          <a:ln w="38100"/>
        </p:spPr>
        <p:style>
          <a:lnRef idx="3">
            <a:schemeClr val="accent5"/>
          </a:lnRef>
          <a:fillRef idx="0">
            <a:schemeClr val="accent5"/>
          </a:fillRef>
          <a:effectRef idx="2">
            <a:schemeClr val="accent5"/>
          </a:effectRef>
          <a:fontRef idx="minor">
            <a:schemeClr val="tx1"/>
          </a:fontRef>
        </p:style>
        <p:txBody>
          <a:bodyPr rtlCol="0" anchor="ctr"/>
          <a:lstStyle/>
          <a:p>
            <a:pPr algn="ctr"/>
            <a:endParaRPr lang="es-PE"/>
          </a:p>
        </p:txBody>
      </p:sp>
      <p:sp>
        <p:nvSpPr>
          <p:cNvPr id="7" name="CuadroTexto 6">
            <a:extLst>
              <a:ext uri="{FF2B5EF4-FFF2-40B4-BE49-F238E27FC236}">
                <a16:creationId xmlns:a16="http://schemas.microsoft.com/office/drawing/2014/main" id="{02D30136-F859-40FD-A63B-178D942BC1EE}"/>
              </a:ext>
            </a:extLst>
          </p:cNvPr>
          <p:cNvSpPr txBox="1"/>
          <p:nvPr/>
        </p:nvSpPr>
        <p:spPr>
          <a:xfrm>
            <a:off x="10860259" y="3429000"/>
            <a:ext cx="1066698" cy="646331"/>
          </a:xfrm>
          <a:prstGeom prst="rect">
            <a:avLst/>
          </a:prstGeom>
          <a:noFill/>
        </p:spPr>
        <p:txBody>
          <a:bodyPr wrap="square" rtlCol="0">
            <a:spAutoFit/>
          </a:bodyPr>
          <a:lstStyle/>
          <a:p>
            <a:r>
              <a:rPr lang="es-PE" dirty="0"/>
              <a:t>ACTIVIDADES</a:t>
            </a:r>
          </a:p>
        </p:txBody>
      </p:sp>
      <p:sp>
        <p:nvSpPr>
          <p:cNvPr id="8" name="Globo: flecha izquierda 7">
            <a:extLst>
              <a:ext uri="{FF2B5EF4-FFF2-40B4-BE49-F238E27FC236}">
                <a16:creationId xmlns:a16="http://schemas.microsoft.com/office/drawing/2014/main" id="{6281310B-3655-4C6E-A745-E085FB1DB043}"/>
              </a:ext>
            </a:extLst>
          </p:cNvPr>
          <p:cNvSpPr/>
          <p:nvPr/>
        </p:nvSpPr>
        <p:spPr>
          <a:xfrm>
            <a:off x="9544929" y="6107381"/>
            <a:ext cx="2107114" cy="471848"/>
          </a:xfrm>
          <a:prstGeom prst="leftArrowCallou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s-PE" dirty="0"/>
              <a:t>PRODUCTO</a:t>
            </a:r>
          </a:p>
        </p:txBody>
      </p:sp>
    </p:spTree>
    <p:extLst>
      <p:ext uri="{BB962C8B-B14F-4D97-AF65-F5344CB8AC3E}">
        <p14:creationId xmlns:p14="http://schemas.microsoft.com/office/powerpoint/2010/main" val="4155288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3E222351-C25E-4D1D-A799-9DC15617221A}"/>
              </a:ext>
            </a:extLst>
          </p:cNvPr>
          <p:cNvGraphicFramePr>
            <a:graphicFrameLocks noGrp="1"/>
          </p:cNvGraphicFramePr>
          <p:nvPr>
            <p:extLst>
              <p:ext uri="{D42A27DB-BD31-4B8C-83A1-F6EECF244321}">
                <p14:modId xmlns:p14="http://schemas.microsoft.com/office/powerpoint/2010/main" val="1084990398"/>
              </p:ext>
            </p:extLst>
          </p:nvPr>
        </p:nvGraphicFramePr>
        <p:xfrm>
          <a:off x="119269" y="344557"/>
          <a:ext cx="11370371" cy="5634934"/>
        </p:xfrm>
        <a:graphic>
          <a:graphicData uri="http://schemas.openxmlformats.org/drawingml/2006/table">
            <a:tbl>
              <a:tblPr firstRow="1" firstCol="1" lastRow="1" lastCol="1" bandRow="1" bandCol="1">
                <a:tableStyleId>{5C22544A-7EE6-4342-B048-85BDC9FD1C3A}</a:tableStyleId>
              </a:tblPr>
              <a:tblGrid>
                <a:gridCol w="901148">
                  <a:extLst>
                    <a:ext uri="{9D8B030D-6E8A-4147-A177-3AD203B41FA5}">
                      <a16:colId xmlns:a16="http://schemas.microsoft.com/office/drawing/2014/main" val="2591353497"/>
                    </a:ext>
                  </a:extLst>
                </a:gridCol>
                <a:gridCol w="226888">
                  <a:extLst>
                    <a:ext uri="{9D8B030D-6E8A-4147-A177-3AD203B41FA5}">
                      <a16:colId xmlns:a16="http://schemas.microsoft.com/office/drawing/2014/main" val="1384509036"/>
                    </a:ext>
                  </a:extLst>
                </a:gridCol>
                <a:gridCol w="422468">
                  <a:extLst>
                    <a:ext uri="{9D8B030D-6E8A-4147-A177-3AD203B41FA5}">
                      <a16:colId xmlns:a16="http://schemas.microsoft.com/office/drawing/2014/main" val="3495786268"/>
                    </a:ext>
                  </a:extLst>
                </a:gridCol>
                <a:gridCol w="369916">
                  <a:extLst>
                    <a:ext uri="{9D8B030D-6E8A-4147-A177-3AD203B41FA5}">
                      <a16:colId xmlns:a16="http://schemas.microsoft.com/office/drawing/2014/main" val="621944794"/>
                    </a:ext>
                  </a:extLst>
                </a:gridCol>
                <a:gridCol w="112031">
                  <a:extLst>
                    <a:ext uri="{9D8B030D-6E8A-4147-A177-3AD203B41FA5}">
                      <a16:colId xmlns:a16="http://schemas.microsoft.com/office/drawing/2014/main" val="1796091937"/>
                    </a:ext>
                  </a:extLst>
                </a:gridCol>
                <a:gridCol w="112031">
                  <a:extLst>
                    <a:ext uri="{9D8B030D-6E8A-4147-A177-3AD203B41FA5}">
                      <a16:colId xmlns:a16="http://schemas.microsoft.com/office/drawing/2014/main" val="3484651471"/>
                    </a:ext>
                  </a:extLst>
                </a:gridCol>
                <a:gridCol w="818348">
                  <a:extLst>
                    <a:ext uri="{9D8B030D-6E8A-4147-A177-3AD203B41FA5}">
                      <a16:colId xmlns:a16="http://schemas.microsoft.com/office/drawing/2014/main" val="833751263"/>
                    </a:ext>
                  </a:extLst>
                </a:gridCol>
                <a:gridCol w="112031">
                  <a:extLst>
                    <a:ext uri="{9D8B030D-6E8A-4147-A177-3AD203B41FA5}">
                      <a16:colId xmlns:a16="http://schemas.microsoft.com/office/drawing/2014/main" val="3018857211"/>
                    </a:ext>
                  </a:extLst>
                </a:gridCol>
                <a:gridCol w="635747">
                  <a:extLst>
                    <a:ext uri="{9D8B030D-6E8A-4147-A177-3AD203B41FA5}">
                      <a16:colId xmlns:a16="http://schemas.microsoft.com/office/drawing/2014/main" val="3511618608"/>
                    </a:ext>
                  </a:extLst>
                </a:gridCol>
                <a:gridCol w="238540">
                  <a:extLst>
                    <a:ext uri="{9D8B030D-6E8A-4147-A177-3AD203B41FA5}">
                      <a16:colId xmlns:a16="http://schemas.microsoft.com/office/drawing/2014/main" val="3684440749"/>
                    </a:ext>
                  </a:extLst>
                </a:gridCol>
                <a:gridCol w="309909">
                  <a:extLst>
                    <a:ext uri="{9D8B030D-6E8A-4147-A177-3AD203B41FA5}">
                      <a16:colId xmlns:a16="http://schemas.microsoft.com/office/drawing/2014/main" val="1020811581"/>
                    </a:ext>
                  </a:extLst>
                </a:gridCol>
                <a:gridCol w="224062">
                  <a:extLst>
                    <a:ext uri="{9D8B030D-6E8A-4147-A177-3AD203B41FA5}">
                      <a16:colId xmlns:a16="http://schemas.microsoft.com/office/drawing/2014/main" val="848247059"/>
                    </a:ext>
                  </a:extLst>
                </a:gridCol>
                <a:gridCol w="112031">
                  <a:extLst>
                    <a:ext uri="{9D8B030D-6E8A-4147-A177-3AD203B41FA5}">
                      <a16:colId xmlns:a16="http://schemas.microsoft.com/office/drawing/2014/main" val="1875891551"/>
                    </a:ext>
                  </a:extLst>
                </a:gridCol>
                <a:gridCol w="1182797">
                  <a:extLst>
                    <a:ext uri="{9D8B030D-6E8A-4147-A177-3AD203B41FA5}">
                      <a16:colId xmlns:a16="http://schemas.microsoft.com/office/drawing/2014/main" val="3175603406"/>
                    </a:ext>
                  </a:extLst>
                </a:gridCol>
                <a:gridCol w="728870">
                  <a:extLst>
                    <a:ext uri="{9D8B030D-6E8A-4147-A177-3AD203B41FA5}">
                      <a16:colId xmlns:a16="http://schemas.microsoft.com/office/drawing/2014/main" val="3743882202"/>
                    </a:ext>
                  </a:extLst>
                </a:gridCol>
                <a:gridCol w="855400">
                  <a:extLst>
                    <a:ext uri="{9D8B030D-6E8A-4147-A177-3AD203B41FA5}">
                      <a16:colId xmlns:a16="http://schemas.microsoft.com/office/drawing/2014/main" val="29599458"/>
                    </a:ext>
                  </a:extLst>
                </a:gridCol>
                <a:gridCol w="112031">
                  <a:extLst>
                    <a:ext uri="{9D8B030D-6E8A-4147-A177-3AD203B41FA5}">
                      <a16:colId xmlns:a16="http://schemas.microsoft.com/office/drawing/2014/main" val="4055319776"/>
                    </a:ext>
                  </a:extLst>
                </a:gridCol>
                <a:gridCol w="702343">
                  <a:extLst>
                    <a:ext uri="{9D8B030D-6E8A-4147-A177-3AD203B41FA5}">
                      <a16:colId xmlns:a16="http://schemas.microsoft.com/office/drawing/2014/main" val="643607394"/>
                    </a:ext>
                  </a:extLst>
                </a:gridCol>
                <a:gridCol w="698182">
                  <a:extLst>
                    <a:ext uri="{9D8B030D-6E8A-4147-A177-3AD203B41FA5}">
                      <a16:colId xmlns:a16="http://schemas.microsoft.com/office/drawing/2014/main" val="509316842"/>
                    </a:ext>
                  </a:extLst>
                </a:gridCol>
                <a:gridCol w="112031">
                  <a:extLst>
                    <a:ext uri="{9D8B030D-6E8A-4147-A177-3AD203B41FA5}">
                      <a16:colId xmlns:a16="http://schemas.microsoft.com/office/drawing/2014/main" val="1682772037"/>
                    </a:ext>
                  </a:extLst>
                </a:gridCol>
                <a:gridCol w="112031">
                  <a:extLst>
                    <a:ext uri="{9D8B030D-6E8A-4147-A177-3AD203B41FA5}">
                      <a16:colId xmlns:a16="http://schemas.microsoft.com/office/drawing/2014/main" val="214444058"/>
                    </a:ext>
                  </a:extLst>
                </a:gridCol>
                <a:gridCol w="1198104">
                  <a:extLst>
                    <a:ext uri="{9D8B030D-6E8A-4147-A177-3AD203B41FA5}">
                      <a16:colId xmlns:a16="http://schemas.microsoft.com/office/drawing/2014/main" val="3877965992"/>
                    </a:ext>
                  </a:extLst>
                </a:gridCol>
                <a:gridCol w="961401">
                  <a:extLst>
                    <a:ext uri="{9D8B030D-6E8A-4147-A177-3AD203B41FA5}">
                      <a16:colId xmlns:a16="http://schemas.microsoft.com/office/drawing/2014/main" val="3547723197"/>
                    </a:ext>
                  </a:extLst>
                </a:gridCol>
                <a:gridCol w="112031">
                  <a:extLst>
                    <a:ext uri="{9D8B030D-6E8A-4147-A177-3AD203B41FA5}">
                      <a16:colId xmlns:a16="http://schemas.microsoft.com/office/drawing/2014/main" val="448521122"/>
                    </a:ext>
                  </a:extLst>
                </a:gridCol>
              </a:tblGrid>
              <a:tr h="81370">
                <a:tc gridSpan="24">
                  <a:txBody>
                    <a:bodyPr/>
                    <a:lstStyle/>
                    <a:p>
                      <a:pPr marL="301625" algn="ctr">
                        <a:lnSpc>
                          <a:spcPct val="107000"/>
                        </a:lnSpc>
                      </a:pPr>
                      <a:r>
                        <a:rPr lang="es-PE" sz="1000">
                          <a:ln>
                            <a:noFill/>
                          </a:ln>
                          <a:effectLst>
                            <a:reflection blurRad="6350" stA="53000" endA="300" endPos="35500" dir="5400000" sy="-90000" algn="bl"/>
                          </a:effectLst>
                        </a:rPr>
                        <a:t>FICHA DE PLANIFICACIÓN DE ACTIVIDADES DE APRENDIZAJE </a:t>
                      </a:r>
                      <a:endParaRPr lang="es-P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209646191"/>
                  </a:ext>
                </a:extLst>
              </a:tr>
              <a:tr h="138175">
                <a:tc gridSpan="5">
                  <a:txBody>
                    <a:bodyPr/>
                    <a:lstStyle/>
                    <a:p>
                      <a:pPr marL="301625" algn="l">
                        <a:lnSpc>
                          <a:spcPct val="107000"/>
                        </a:lnSpc>
                      </a:pPr>
                      <a:r>
                        <a:rPr lang="es-PE" sz="1000">
                          <a:ln>
                            <a:noFill/>
                          </a:ln>
                          <a:effectLst>
                            <a:reflection blurRad="6350" stA="53000" endA="300" endPos="35500" dir="5400000" sy="-90000" algn="bl"/>
                          </a:effectLst>
                        </a:rPr>
                        <a:t>Semana                 </a:t>
                      </a:r>
                      <a:endParaRPr lang="es-P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gridSpan="3">
                  <a:txBody>
                    <a:bodyPr/>
                    <a:lstStyle/>
                    <a:p>
                      <a:pPr marL="301625" algn="just">
                        <a:lnSpc>
                          <a:spcPct val="107000"/>
                        </a:lnSpc>
                      </a:pPr>
                      <a:r>
                        <a:rPr lang="es-PE" sz="1000">
                          <a:ln>
                            <a:noFill/>
                          </a:ln>
                          <a:effectLst>
                            <a:reflection blurRad="6350" stA="53000" endA="300" endPos="35500" dir="5400000" sy="-90000" algn="bl"/>
                          </a:effectLst>
                        </a:rPr>
                        <a:t>35</a:t>
                      </a:r>
                      <a:endParaRPr lang="es-P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s-PE"/>
                    </a:p>
                  </a:txBody>
                  <a:tcPr/>
                </a:tc>
                <a:tc hMerge="1">
                  <a:txBody>
                    <a:bodyPr/>
                    <a:lstStyle/>
                    <a:p>
                      <a:endParaRPr lang="es-PE"/>
                    </a:p>
                  </a:txBody>
                  <a:tcPr/>
                </a:tc>
                <a:tc gridSpan="3">
                  <a:txBody>
                    <a:bodyPr/>
                    <a:lstStyle/>
                    <a:p>
                      <a:pPr algn="l">
                        <a:lnSpc>
                          <a:spcPct val="107000"/>
                        </a:lnSpc>
                      </a:pPr>
                      <a:r>
                        <a:rPr lang="es-PE" sz="1000">
                          <a:ln>
                            <a:noFill/>
                          </a:ln>
                          <a:effectLst>
                            <a:reflection blurRad="6350" stA="53000" endA="300" endPos="35500" dir="5400000" sy="-90000" algn="bl"/>
                          </a:effectLst>
                        </a:rPr>
                        <a:t>Día</a:t>
                      </a:r>
                      <a:endParaRPr lang="es-P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hMerge="1">
                  <a:txBody>
                    <a:bodyPr/>
                    <a:lstStyle/>
                    <a:p>
                      <a:pPr algn="l">
                        <a:lnSpc>
                          <a:spcPct val="107000"/>
                        </a:lnSpc>
                      </a:pPr>
                      <a:endParaRPr lang="es-P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hMerge="1">
                  <a:txBody>
                    <a:bodyPr/>
                    <a:lstStyle/>
                    <a:p>
                      <a:pPr algn="l">
                        <a:lnSpc>
                          <a:spcPct val="107000"/>
                        </a:lnSpc>
                      </a:pPr>
                      <a:endParaRPr lang="es-P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01625" algn="l">
                        <a:lnSpc>
                          <a:spcPct val="107000"/>
                        </a:lnSpc>
                      </a:pPr>
                      <a:r>
                        <a:rPr lang="es-PE" sz="1000">
                          <a:ln>
                            <a:noFill/>
                          </a:ln>
                          <a:effectLst>
                            <a:reflection blurRad="6350" stA="53000" endA="300" endPos="35500" dir="5400000" sy="-90000" algn="bl"/>
                          </a:effectLst>
                        </a:rPr>
                        <a:t>4</a:t>
                      </a:r>
                      <a:endParaRPr lang="es-P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gridSpan="12">
                  <a:txBody>
                    <a:bodyPr/>
                    <a:lstStyle/>
                    <a:p>
                      <a:pPr marL="301625" algn="l">
                        <a:lnSpc>
                          <a:spcPct val="107000"/>
                        </a:lnSpc>
                      </a:pPr>
                      <a:r>
                        <a:rPr lang="es-PE" sz="1000">
                          <a:ln>
                            <a:noFill/>
                          </a:ln>
                          <a:effectLst>
                            <a:reflection blurRad="6350" stA="53000" endA="300" endPos="35500" dir="5400000" sy="-90000" algn="bl"/>
                          </a:effectLst>
                        </a:rPr>
                        <a:t>Experiencia de aprendizaje: </a:t>
                      </a:r>
                      <a:r>
                        <a:rPr lang="es-PE" sz="1000">
                          <a:effectLst/>
                        </a:rPr>
                        <a:t> </a:t>
                      </a:r>
                      <a:r>
                        <a:rPr lang="es-PE" sz="1000">
                          <a:ln>
                            <a:noFill/>
                          </a:ln>
                          <a:effectLst>
                            <a:reflection blurRad="6350" stA="53000" endA="300" endPos="35500" dir="5400000" sy="-90000" algn="bl"/>
                          </a:effectLst>
                        </a:rPr>
                        <a:t>Nuestros sueños como medio de expresión al Bicentenario</a:t>
                      </a:r>
                      <a:endParaRPr lang="es-P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3463293894"/>
                  </a:ext>
                </a:extLst>
              </a:tr>
              <a:tr h="98816">
                <a:tc gridSpan="11">
                  <a:txBody>
                    <a:bodyPr/>
                    <a:lstStyle/>
                    <a:p>
                      <a:pPr marL="66675" algn="l">
                        <a:lnSpc>
                          <a:spcPct val="107000"/>
                        </a:lnSpc>
                      </a:pPr>
                      <a:r>
                        <a:rPr lang="es-PE" sz="1000" spc="-5">
                          <a:effectLst/>
                        </a:rPr>
                        <a:t>Te</a:t>
                      </a:r>
                      <a:r>
                        <a:rPr lang="es-PE" sz="1000" spc="5">
                          <a:effectLst/>
                        </a:rPr>
                        <a:t>m</a:t>
                      </a:r>
                      <a:r>
                        <a:rPr lang="es-PE" sz="1000" spc="-25">
                          <a:effectLst/>
                        </a:rPr>
                        <a:t>a</a:t>
                      </a:r>
                      <a:r>
                        <a:rPr lang="es-PE" sz="1000" spc="10">
                          <a:effectLst/>
                        </a:rPr>
                        <a:t>/</a:t>
                      </a:r>
                      <a:r>
                        <a:rPr lang="es-PE" sz="1000" spc="-10">
                          <a:effectLst/>
                        </a:rPr>
                        <a:t>N</a:t>
                      </a:r>
                      <a:r>
                        <a:rPr lang="es-PE" sz="1000" spc="-30">
                          <a:effectLst/>
                        </a:rPr>
                        <a:t>o</a:t>
                      </a:r>
                      <a:r>
                        <a:rPr lang="es-PE" sz="1000" spc="5">
                          <a:effectLst/>
                        </a:rPr>
                        <a:t>m</a:t>
                      </a:r>
                      <a:r>
                        <a:rPr lang="es-PE" sz="1000" spc="-30">
                          <a:effectLst/>
                        </a:rPr>
                        <a:t>b</a:t>
                      </a:r>
                      <a:r>
                        <a:rPr lang="es-PE" sz="1000" spc="5">
                          <a:effectLst/>
                        </a:rPr>
                        <a:t>r</a:t>
                      </a:r>
                      <a:r>
                        <a:rPr lang="es-PE" sz="1000">
                          <a:effectLst/>
                        </a:rPr>
                        <a:t>e</a:t>
                      </a:r>
                      <a:r>
                        <a:rPr lang="es-PE" sz="1000" spc="165">
                          <a:effectLst/>
                        </a:rPr>
                        <a:t> </a:t>
                      </a:r>
                      <a:r>
                        <a:rPr lang="es-PE" sz="1000" spc="-5">
                          <a:effectLst/>
                        </a:rPr>
                        <a:t>d</a:t>
                      </a:r>
                      <a:r>
                        <a:rPr lang="es-PE" sz="1000">
                          <a:effectLst/>
                        </a:rPr>
                        <a:t>e</a:t>
                      </a:r>
                      <a:r>
                        <a:rPr lang="es-PE" sz="1000" spc="115">
                          <a:effectLst/>
                        </a:rPr>
                        <a:t> </a:t>
                      </a:r>
                      <a:r>
                        <a:rPr lang="es-PE" sz="1000" spc="-15">
                          <a:effectLst/>
                        </a:rPr>
                        <a:t>l</a:t>
                      </a:r>
                      <a:r>
                        <a:rPr lang="es-PE" sz="1000">
                          <a:effectLst/>
                        </a:rPr>
                        <a:t>a</a:t>
                      </a:r>
                      <a:r>
                        <a:rPr lang="es-PE" sz="1000" spc="110">
                          <a:effectLst/>
                        </a:rPr>
                        <a:t> </a:t>
                      </a:r>
                      <a:r>
                        <a:rPr lang="es-PE" sz="1000" spc="-10">
                          <a:effectLst/>
                        </a:rPr>
                        <a:t>A</a:t>
                      </a:r>
                      <a:r>
                        <a:rPr lang="es-PE" sz="1000" spc="-25">
                          <a:effectLst/>
                        </a:rPr>
                        <a:t>c</a:t>
                      </a:r>
                      <a:r>
                        <a:rPr lang="es-PE" sz="1000" spc="5">
                          <a:effectLst/>
                        </a:rPr>
                        <a:t>t</a:t>
                      </a:r>
                      <a:r>
                        <a:rPr lang="es-PE" sz="1000" spc="-15">
                          <a:effectLst/>
                        </a:rPr>
                        <a:t>i</a:t>
                      </a:r>
                      <a:r>
                        <a:rPr lang="es-PE" sz="1000" spc="-5">
                          <a:effectLst/>
                        </a:rPr>
                        <a:t>v</a:t>
                      </a:r>
                      <a:r>
                        <a:rPr lang="es-PE" sz="1000" spc="-15">
                          <a:effectLst/>
                        </a:rPr>
                        <a:t>i</a:t>
                      </a:r>
                      <a:r>
                        <a:rPr lang="es-PE" sz="1000" spc="-5">
                          <a:effectLst/>
                        </a:rPr>
                        <a:t>da</a:t>
                      </a:r>
                      <a:r>
                        <a:rPr lang="es-PE" sz="1000">
                          <a:effectLst/>
                        </a:rPr>
                        <a:t>d</a:t>
                      </a:r>
                      <a:r>
                        <a:rPr lang="es-PE" sz="1000" spc="145">
                          <a:effectLst/>
                        </a:rPr>
                        <a:t> </a:t>
                      </a:r>
                      <a:r>
                        <a:rPr lang="es-PE" sz="1000" spc="-5">
                          <a:effectLst/>
                        </a:rPr>
                        <a:t>de</a:t>
                      </a:r>
                      <a:r>
                        <a:rPr lang="es-PE" sz="1000" spc="-25">
                          <a:effectLst/>
                        </a:rPr>
                        <a:t>s</a:t>
                      </a:r>
                      <a:r>
                        <a:rPr lang="es-PE" sz="1000" spc="-5">
                          <a:effectLst/>
                        </a:rPr>
                        <a:t>a</a:t>
                      </a:r>
                      <a:r>
                        <a:rPr lang="es-PE" sz="1000" spc="5">
                          <a:effectLst/>
                        </a:rPr>
                        <a:t>rr</a:t>
                      </a:r>
                      <a:r>
                        <a:rPr lang="es-PE" sz="1000" spc="-30">
                          <a:effectLst/>
                        </a:rPr>
                        <a:t>o</a:t>
                      </a:r>
                      <a:r>
                        <a:rPr lang="es-PE" sz="1000" spc="-15">
                          <a:effectLst/>
                        </a:rPr>
                        <a:t>ll</a:t>
                      </a:r>
                      <a:r>
                        <a:rPr lang="es-PE" sz="1000" spc="-5">
                          <a:effectLst/>
                        </a:rPr>
                        <a:t>ad</a:t>
                      </a:r>
                      <a:r>
                        <a:rPr lang="es-PE" sz="1000">
                          <a:effectLst/>
                        </a:rPr>
                        <a:t>a</a:t>
                      </a:r>
                      <a:r>
                        <a:rPr lang="es-PE" sz="1000" spc="160">
                          <a:effectLst/>
                        </a:rPr>
                        <a:t> </a:t>
                      </a:r>
                      <a:r>
                        <a:rPr lang="es-PE" sz="1000" spc="-5">
                          <a:effectLst/>
                        </a:rPr>
                        <a:t>e</a:t>
                      </a:r>
                      <a:r>
                        <a:rPr lang="es-PE" sz="1000">
                          <a:effectLst/>
                        </a:rPr>
                        <a:t>n </a:t>
                      </a:r>
                      <a:r>
                        <a:rPr lang="es-PE" sz="1000" spc="-15">
                          <a:effectLst/>
                        </a:rPr>
                        <a:t>l</a:t>
                      </a:r>
                      <a:r>
                        <a:rPr lang="es-PE" sz="1000">
                          <a:effectLst/>
                        </a:rPr>
                        <a:t>a</a:t>
                      </a:r>
                      <a:r>
                        <a:rPr lang="es-PE" sz="1000" spc="15">
                          <a:effectLst/>
                        </a:rPr>
                        <a:t> </a:t>
                      </a:r>
                      <a:r>
                        <a:rPr lang="es-PE" sz="1000" spc="-5">
                          <a:effectLst/>
                        </a:rPr>
                        <a:t>e</a:t>
                      </a:r>
                      <a:r>
                        <a:rPr lang="es-PE" sz="1000" spc="-25">
                          <a:effectLst/>
                        </a:rPr>
                        <a:t>s</a:t>
                      </a:r>
                      <a:r>
                        <a:rPr lang="es-PE" sz="1000" spc="5">
                          <a:effectLst/>
                        </a:rPr>
                        <a:t>tr</a:t>
                      </a:r>
                      <a:r>
                        <a:rPr lang="es-PE" sz="1000" spc="-5">
                          <a:effectLst/>
                        </a:rPr>
                        <a:t>a</a:t>
                      </a:r>
                      <a:r>
                        <a:rPr lang="es-PE" sz="1000" spc="5">
                          <a:effectLst/>
                        </a:rPr>
                        <a:t>t</a:t>
                      </a:r>
                      <a:r>
                        <a:rPr lang="es-PE" sz="1000" spc="-5">
                          <a:effectLst/>
                        </a:rPr>
                        <a:t>eg</a:t>
                      </a:r>
                      <a:r>
                        <a:rPr lang="es-PE" sz="1000" spc="-15">
                          <a:effectLst/>
                        </a:rPr>
                        <a:t>i</a:t>
                      </a:r>
                      <a:r>
                        <a:rPr lang="es-PE" sz="1000">
                          <a:effectLst/>
                        </a:rPr>
                        <a:t>a</a:t>
                      </a:r>
                      <a:r>
                        <a:rPr lang="es-PE" sz="1000" spc="30">
                          <a:effectLst/>
                        </a:rPr>
                        <a:t> </a:t>
                      </a:r>
                      <a:r>
                        <a:rPr lang="es-PE" sz="1000" spc="-10">
                          <a:effectLst/>
                        </a:rPr>
                        <a:t>A</a:t>
                      </a:r>
                      <a:r>
                        <a:rPr lang="es-PE" sz="1000" spc="-30">
                          <a:effectLst/>
                        </a:rPr>
                        <a:t>p</a:t>
                      </a:r>
                      <a:r>
                        <a:rPr lang="es-PE" sz="1000" spc="5">
                          <a:effectLst/>
                        </a:rPr>
                        <a:t>r</a:t>
                      </a:r>
                      <a:r>
                        <a:rPr lang="es-PE" sz="1000" spc="-5">
                          <a:effectLst/>
                        </a:rPr>
                        <a:t>end</a:t>
                      </a:r>
                      <a:r>
                        <a:rPr lang="es-PE" sz="1000">
                          <a:effectLst/>
                        </a:rPr>
                        <a:t>o</a:t>
                      </a:r>
                      <a:r>
                        <a:rPr lang="es-PE" sz="1000" spc="20">
                          <a:effectLst/>
                        </a:rPr>
                        <a:t> </a:t>
                      </a:r>
                      <a:r>
                        <a:rPr lang="es-PE" sz="1000" spc="-5">
                          <a:effectLst/>
                        </a:rPr>
                        <a:t>e</a:t>
                      </a:r>
                      <a:r>
                        <a:rPr lang="es-PE" sz="1000">
                          <a:effectLst/>
                        </a:rPr>
                        <a:t>n</a:t>
                      </a:r>
                      <a:r>
                        <a:rPr lang="es-PE" sz="1000" spc="20">
                          <a:effectLst/>
                        </a:rPr>
                        <a:t> </a:t>
                      </a:r>
                      <a:r>
                        <a:rPr lang="es-PE" sz="1000" spc="-5">
                          <a:effectLst/>
                        </a:rPr>
                        <a:t>ca</a:t>
                      </a:r>
                      <a:r>
                        <a:rPr lang="es-PE" sz="1000" spc="-25">
                          <a:effectLst/>
                        </a:rPr>
                        <a:t>s</a:t>
                      </a:r>
                      <a:r>
                        <a:rPr lang="es-PE" sz="1000">
                          <a:effectLst/>
                        </a:rPr>
                        <a:t>a</a:t>
                      </a:r>
                      <a:endParaRPr lang="es-P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pPr marL="66675" algn="l">
                        <a:lnSpc>
                          <a:spcPct val="107000"/>
                        </a:lnSpc>
                      </a:pPr>
                      <a:endParaRPr lang="es-P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pPr marL="66675" algn="l">
                        <a:lnSpc>
                          <a:spcPct val="107000"/>
                        </a:lnSpc>
                      </a:pPr>
                      <a:endParaRPr lang="es-P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13">
                  <a:txBody>
                    <a:bodyPr/>
                    <a:lstStyle/>
                    <a:p>
                      <a:pPr marL="180340" algn="l">
                        <a:lnSpc>
                          <a:spcPct val="107000"/>
                        </a:lnSpc>
                      </a:pPr>
                      <a:r>
                        <a:rPr lang="es-PE" sz="1000">
                          <a:effectLst/>
                        </a:rPr>
                        <a:t>Nuestros productos en la balanza</a:t>
                      </a:r>
                      <a:endParaRPr lang="es-P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72075818"/>
                  </a:ext>
                </a:extLst>
              </a:tr>
              <a:tr h="293169">
                <a:tc gridSpan="4">
                  <a:txBody>
                    <a:bodyPr/>
                    <a:lstStyle/>
                    <a:p>
                      <a:pPr marL="66675" algn="l">
                        <a:lnSpc>
                          <a:spcPct val="107000"/>
                        </a:lnSpc>
                        <a:spcBef>
                          <a:spcPts val="15"/>
                        </a:spcBef>
                        <a:spcAft>
                          <a:spcPts val="0"/>
                        </a:spcAft>
                      </a:pPr>
                      <a:r>
                        <a:rPr lang="es-PE" sz="1000" spc="-10" dirty="0">
                          <a:effectLst/>
                        </a:rPr>
                        <a:t>D</a:t>
                      </a:r>
                      <a:r>
                        <a:rPr lang="es-PE" sz="1000" spc="5" dirty="0">
                          <a:effectLst/>
                        </a:rPr>
                        <a:t>O</a:t>
                      </a:r>
                      <a:r>
                        <a:rPr lang="es-PE" sz="1000" spc="-10" dirty="0">
                          <a:effectLst/>
                        </a:rPr>
                        <a:t>C</a:t>
                      </a:r>
                      <a:r>
                        <a:rPr lang="es-PE" sz="1000" dirty="0">
                          <a:effectLst/>
                        </a:rPr>
                        <a:t>E</a:t>
                      </a:r>
                      <a:r>
                        <a:rPr lang="es-PE" sz="1000" spc="-10" dirty="0">
                          <a:effectLst/>
                        </a:rPr>
                        <a:t>N</a:t>
                      </a:r>
                      <a:r>
                        <a:rPr lang="es-PE" sz="1000" spc="5" dirty="0">
                          <a:effectLst/>
                        </a:rPr>
                        <a:t>T</a:t>
                      </a:r>
                      <a:r>
                        <a:rPr lang="es-PE" sz="1000" dirty="0">
                          <a:effectLst/>
                        </a:rPr>
                        <a:t>ES</a:t>
                      </a:r>
                      <a:endParaRPr lang="es-P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PE"/>
                    </a:p>
                  </a:txBody>
                  <a:tcPr/>
                </a:tc>
                <a:tc hMerge="1">
                  <a:txBody>
                    <a:bodyPr/>
                    <a:lstStyle/>
                    <a:p>
                      <a:endParaRPr lang="es-PE"/>
                    </a:p>
                  </a:txBody>
                  <a:tcPr/>
                </a:tc>
                <a:tc hMerge="1">
                  <a:txBody>
                    <a:bodyPr/>
                    <a:lstStyle/>
                    <a:p>
                      <a:pPr marL="66675" algn="l">
                        <a:lnSpc>
                          <a:spcPct val="107000"/>
                        </a:lnSpc>
                        <a:spcBef>
                          <a:spcPts val="15"/>
                        </a:spcBef>
                        <a:spcAft>
                          <a:spcPts val="0"/>
                        </a:spcAft>
                      </a:pPr>
                      <a:endParaRPr lang="es-P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7">
                  <a:txBody>
                    <a:bodyPr/>
                    <a:lstStyle/>
                    <a:p>
                      <a:pPr marL="342900" lvl="0" indent="-342900" algn="l">
                        <a:lnSpc>
                          <a:spcPct val="107000"/>
                        </a:lnSpc>
                        <a:buFont typeface="Wingdings" panose="05000000000000000000" pitchFamily="2" charset="2"/>
                        <a:buChar char=""/>
                      </a:pPr>
                      <a:r>
                        <a:rPr lang="es-PE" sz="1000" dirty="0">
                          <a:effectLst/>
                        </a:rPr>
                        <a:t>Docentes de 3er Grado</a:t>
                      </a:r>
                    </a:p>
                    <a:p>
                      <a:pPr algn="l">
                        <a:lnSpc>
                          <a:spcPct val="107000"/>
                        </a:lnSpc>
                      </a:pPr>
                      <a:endParaRPr lang="es-P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pPr algn="l">
                        <a:lnSpc>
                          <a:spcPct val="107000"/>
                        </a:lnSpc>
                      </a:pPr>
                      <a:endParaRPr lang="es-P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pPr algn="l">
                        <a:lnSpc>
                          <a:spcPct val="107000"/>
                        </a:lnSpc>
                      </a:pPr>
                      <a:endParaRPr lang="es-P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5">
                  <a:txBody>
                    <a:bodyPr/>
                    <a:lstStyle/>
                    <a:p>
                      <a:r>
                        <a:rPr lang="es-PE" sz="1000" spc="5" dirty="0">
                          <a:effectLst/>
                        </a:rPr>
                        <a:t>GRAD</a:t>
                      </a:r>
                      <a:r>
                        <a:rPr lang="es-PE" sz="1000" dirty="0">
                          <a:effectLst/>
                        </a:rPr>
                        <a:t>O</a:t>
                      </a:r>
                      <a:r>
                        <a:rPr lang="es-PE" sz="1000" spc="-45" dirty="0">
                          <a:effectLst/>
                        </a:rPr>
                        <a:t> </a:t>
                      </a:r>
                      <a:r>
                        <a:rPr lang="es-PE" sz="1000" dirty="0">
                          <a:effectLst/>
                        </a:rPr>
                        <a:t>Y </a:t>
                      </a:r>
                      <a:r>
                        <a:rPr lang="es-PE" sz="1000" spc="-25" dirty="0">
                          <a:effectLst/>
                        </a:rPr>
                        <a:t>S</a:t>
                      </a:r>
                      <a:r>
                        <a:rPr lang="es-PE" sz="1000" spc="25" dirty="0">
                          <a:effectLst/>
                        </a:rPr>
                        <a:t>E</a:t>
                      </a:r>
                      <a:r>
                        <a:rPr lang="es-PE" sz="1000" spc="5" dirty="0">
                          <a:effectLst/>
                        </a:rPr>
                        <a:t>CC</a:t>
                      </a:r>
                      <a:r>
                        <a:rPr lang="es-PE" sz="1000" spc="-5" dirty="0">
                          <a:effectLst/>
                        </a:rPr>
                        <a:t>I</a:t>
                      </a:r>
                      <a:r>
                        <a:rPr lang="es-PE" sz="1000" spc="30" dirty="0">
                          <a:effectLst/>
                        </a:rPr>
                        <a:t>O</a:t>
                      </a:r>
                      <a:r>
                        <a:rPr lang="es-PE" sz="1000" dirty="0">
                          <a:effectLst/>
                        </a:rPr>
                        <a:t>N  </a:t>
                      </a:r>
                      <a:endParaRPr lang="es-PE" dirty="0"/>
                    </a:p>
                  </a:txBody>
                  <a:tcPr marL="0" marR="0" marT="0" marB="0"/>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gridSpan="5">
                  <a:txBody>
                    <a:bodyPr/>
                    <a:lstStyle/>
                    <a:p>
                      <a:pPr marR="380365" algn="ctr">
                        <a:lnSpc>
                          <a:spcPct val="107000"/>
                        </a:lnSpc>
                      </a:pPr>
                      <a:r>
                        <a:rPr lang="es-PE" sz="1000" dirty="0">
                          <a:effectLst/>
                        </a:rPr>
                        <a:t>3° A, B, C, D, E, F y G</a:t>
                      </a:r>
                      <a:endParaRPr lang="es-P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a:txBody>
                    <a:bodyPr/>
                    <a:lstStyle/>
                    <a:p>
                      <a:pPr marL="66675" algn="l">
                        <a:lnSpc>
                          <a:spcPct val="107000"/>
                        </a:lnSpc>
                        <a:spcBef>
                          <a:spcPts val="20"/>
                        </a:spcBef>
                        <a:spcAft>
                          <a:spcPts val="0"/>
                        </a:spcAft>
                      </a:pPr>
                      <a:r>
                        <a:rPr lang="es-PE" sz="1000" spc="10" dirty="0">
                          <a:effectLst/>
                        </a:rPr>
                        <a:t>F</a:t>
                      </a:r>
                      <a:r>
                        <a:rPr lang="es-PE" sz="1000" spc="-10" dirty="0">
                          <a:effectLst/>
                        </a:rPr>
                        <a:t>E</a:t>
                      </a:r>
                      <a:r>
                        <a:rPr lang="es-PE" sz="1000" dirty="0">
                          <a:effectLst/>
                        </a:rPr>
                        <a:t>C</a:t>
                      </a:r>
                      <a:r>
                        <a:rPr lang="es-PE" sz="1000" spc="-5" dirty="0">
                          <a:effectLst/>
                        </a:rPr>
                        <a:t>H</a:t>
                      </a:r>
                      <a:r>
                        <a:rPr lang="es-PE" sz="1000" dirty="0">
                          <a:effectLst/>
                        </a:rPr>
                        <a:t>A</a:t>
                      </a:r>
                      <a:endParaRPr lang="es-P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2">
                  <a:txBody>
                    <a:bodyPr/>
                    <a:lstStyle/>
                    <a:p>
                      <a:pPr algn="l">
                        <a:lnSpc>
                          <a:spcPct val="107000"/>
                        </a:lnSpc>
                        <a:spcBef>
                          <a:spcPts val="15"/>
                        </a:spcBef>
                      </a:pPr>
                      <a:r>
                        <a:rPr lang="es-PE" sz="1000" dirty="0">
                          <a:effectLst/>
                        </a:rPr>
                        <a:t> Jueves 03/12/2020</a:t>
                      </a:r>
                      <a:endParaRPr lang="es-P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PE"/>
                    </a:p>
                  </a:txBody>
                  <a:tcPr/>
                </a:tc>
                <a:extLst>
                  <a:ext uri="{0D108BD9-81ED-4DB2-BD59-A6C34878D82A}">
                    <a16:rowId xmlns:a16="http://schemas.microsoft.com/office/drawing/2014/main" val="2667297639"/>
                  </a:ext>
                </a:extLst>
              </a:tr>
              <a:tr h="115897">
                <a:tc gridSpan="24">
                  <a:txBody>
                    <a:bodyPr/>
                    <a:lstStyle/>
                    <a:p>
                      <a:pPr marL="1670685" algn="l">
                        <a:lnSpc>
                          <a:spcPts val="1300"/>
                        </a:lnSpc>
                      </a:pPr>
                      <a:r>
                        <a:rPr lang="es-PE" sz="1000" spc="-10">
                          <a:effectLst/>
                        </a:rPr>
                        <a:t>P</a:t>
                      </a:r>
                      <a:r>
                        <a:rPr lang="es-PE" sz="1000">
                          <a:effectLst/>
                        </a:rPr>
                        <a:t>RO</a:t>
                      </a:r>
                      <a:r>
                        <a:rPr lang="es-PE" sz="1000" spc="-10">
                          <a:effectLst/>
                        </a:rPr>
                        <a:t>P</a:t>
                      </a:r>
                      <a:r>
                        <a:rPr lang="es-PE" sz="1000">
                          <a:effectLst/>
                        </a:rPr>
                        <a:t>Ó</a:t>
                      </a:r>
                      <a:r>
                        <a:rPr lang="es-PE" sz="1000" spc="15">
                          <a:effectLst/>
                        </a:rPr>
                        <a:t>S</a:t>
                      </a:r>
                      <a:r>
                        <a:rPr lang="es-PE" sz="1000" spc="-20">
                          <a:effectLst/>
                        </a:rPr>
                        <a:t>I</a:t>
                      </a:r>
                      <a:r>
                        <a:rPr lang="es-PE" sz="1000" spc="10">
                          <a:effectLst/>
                        </a:rPr>
                        <a:t>T</a:t>
                      </a:r>
                      <a:r>
                        <a:rPr lang="es-PE" sz="1000">
                          <a:effectLst/>
                        </a:rPr>
                        <a:t>OS</a:t>
                      </a:r>
                      <a:r>
                        <a:rPr lang="es-PE" sz="1000" spc="-5">
                          <a:effectLst/>
                        </a:rPr>
                        <a:t> </a:t>
                      </a:r>
                      <a:r>
                        <a:rPr lang="es-PE" sz="1000">
                          <a:effectLst/>
                        </a:rPr>
                        <a:t>Y</a:t>
                      </a:r>
                      <a:r>
                        <a:rPr lang="es-PE" sz="1000" spc="-5">
                          <a:effectLst/>
                        </a:rPr>
                        <a:t> E</a:t>
                      </a:r>
                      <a:r>
                        <a:rPr lang="es-PE" sz="1000" spc="15">
                          <a:effectLst/>
                        </a:rPr>
                        <a:t>V</a:t>
                      </a:r>
                      <a:r>
                        <a:rPr lang="es-PE" sz="1000" spc="-20">
                          <a:effectLst/>
                        </a:rPr>
                        <a:t>I</a:t>
                      </a:r>
                      <a:r>
                        <a:rPr lang="es-PE" sz="1000" spc="20">
                          <a:effectLst/>
                        </a:rPr>
                        <a:t>D</a:t>
                      </a:r>
                      <a:r>
                        <a:rPr lang="es-PE" sz="1000" spc="-10">
                          <a:effectLst/>
                        </a:rPr>
                        <a:t>E</a:t>
                      </a:r>
                      <a:r>
                        <a:rPr lang="es-PE" sz="1000">
                          <a:effectLst/>
                        </a:rPr>
                        <a:t>N</a:t>
                      </a:r>
                      <a:r>
                        <a:rPr lang="es-PE" sz="1000" spc="20">
                          <a:effectLst/>
                        </a:rPr>
                        <a:t>C</a:t>
                      </a:r>
                      <a:r>
                        <a:rPr lang="es-PE" sz="1000" spc="-20">
                          <a:effectLst/>
                        </a:rPr>
                        <a:t>I</a:t>
                      </a:r>
                      <a:r>
                        <a:rPr lang="es-PE" sz="1000">
                          <a:effectLst/>
                        </a:rPr>
                        <a:t>AS</a:t>
                      </a:r>
                      <a:r>
                        <a:rPr lang="es-PE" sz="1000" spc="-10">
                          <a:effectLst/>
                        </a:rPr>
                        <a:t> </a:t>
                      </a:r>
                      <a:r>
                        <a:rPr lang="es-PE" sz="1000" spc="25">
                          <a:effectLst/>
                        </a:rPr>
                        <a:t>D</a:t>
                      </a:r>
                      <a:r>
                        <a:rPr lang="es-PE" sz="1000">
                          <a:effectLst/>
                        </a:rPr>
                        <a:t>E</a:t>
                      </a:r>
                      <a:r>
                        <a:rPr lang="es-PE" sz="1000" spc="-5">
                          <a:effectLst/>
                        </a:rPr>
                        <a:t> </a:t>
                      </a:r>
                      <a:r>
                        <a:rPr lang="es-PE" sz="1000">
                          <a:effectLst/>
                        </a:rPr>
                        <a:t>A</a:t>
                      </a:r>
                      <a:r>
                        <a:rPr lang="es-PE" sz="1000" spc="-10">
                          <a:effectLst/>
                        </a:rPr>
                        <a:t>P</a:t>
                      </a:r>
                      <a:r>
                        <a:rPr lang="es-PE" sz="1000">
                          <a:effectLst/>
                        </a:rPr>
                        <a:t>R</a:t>
                      </a:r>
                      <a:r>
                        <a:rPr lang="es-PE" sz="1000" spc="-10">
                          <a:effectLst/>
                        </a:rPr>
                        <a:t>E</a:t>
                      </a:r>
                      <a:r>
                        <a:rPr lang="es-PE" sz="1000" spc="20">
                          <a:effectLst/>
                        </a:rPr>
                        <a:t>N</a:t>
                      </a:r>
                      <a:r>
                        <a:rPr lang="es-PE" sz="1000">
                          <a:effectLst/>
                        </a:rPr>
                        <a:t>DI</a:t>
                      </a:r>
                      <a:r>
                        <a:rPr lang="es-PE" sz="1000" spc="10">
                          <a:effectLst/>
                        </a:rPr>
                        <a:t>Z</a:t>
                      </a:r>
                      <a:r>
                        <a:rPr lang="es-PE" sz="1000">
                          <a:effectLst/>
                        </a:rPr>
                        <a:t>AJE</a:t>
                      </a:r>
                      <a:endParaRPr lang="es-P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4165075716"/>
                  </a:ext>
                </a:extLst>
              </a:tr>
              <a:tr h="105474">
                <a:tc gridSpan="2">
                  <a:txBody>
                    <a:bodyPr/>
                    <a:lstStyle/>
                    <a:p>
                      <a:pPr marL="103505" algn="ctr">
                        <a:lnSpc>
                          <a:spcPct val="107000"/>
                        </a:lnSpc>
                        <a:spcBef>
                          <a:spcPts val="5"/>
                        </a:spcBef>
                        <a:spcAft>
                          <a:spcPts val="0"/>
                        </a:spcAft>
                      </a:pPr>
                      <a:r>
                        <a:rPr lang="es-PE" sz="1000" spc="-10">
                          <a:effectLst/>
                        </a:rPr>
                        <a:t>ÁRE</a:t>
                      </a:r>
                      <a:r>
                        <a:rPr lang="es-PE" sz="1000">
                          <a:effectLst/>
                        </a:rPr>
                        <a:t>A</a:t>
                      </a:r>
                      <a:endParaRPr lang="es-P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pPr marL="103505" algn="ctr">
                        <a:lnSpc>
                          <a:spcPct val="107000"/>
                        </a:lnSpc>
                        <a:spcBef>
                          <a:spcPts val="5"/>
                        </a:spcBef>
                        <a:spcAft>
                          <a:spcPts val="0"/>
                        </a:spcAft>
                      </a:pPr>
                      <a:endParaRPr lang="es-P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7">
                  <a:txBody>
                    <a:bodyPr/>
                    <a:lstStyle/>
                    <a:p>
                      <a:pPr marR="687705" algn="ctr">
                        <a:lnSpc>
                          <a:spcPct val="107000"/>
                        </a:lnSpc>
                        <a:spcBef>
                          <a:spcPts val="5"/>
                        </a:spcBef>
                        <a:spcAft>
                          <a:spcPts val="0"/>
                        </a:spcAft>
                      </a:pPr>
                      <a:r>
                        <a:rPr lang="es-PE" sz="1000" dirty="0">
                          <a:effectLst/>
                        </a:rPr>
                        <a:t>Competencia y capacidad</a:t>
                      </a:r>
                      <a:endParaRPr lang="es-P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gridSpan="5">
                  <a:txBody>
                    <a:bodyPr/>
                    <a:lstStyle/>
                    <a:p>
                      <a:pPr marR="687705" algn="ctr">
                        <a:lnSpc>
                          <a:spcPct val="107000"/>
                        </a:lnSpc>
                        <a:spcBef>
                          <a:spcPts val="5"/>
                        </a:spcBef>
                        <a:spcAft>
                          <a:spcPts val="0"/>
                        </a:spcAft>
                      </a:pPr>
                      <a:r>
                        <a:rPr lang="es-PE" sz="1000" dirty="0">
                          <a:effectLst/>
                        </a:rPr>
                        <a:t>Propósitos o metas</a:t>
                      </a:r>
                      <a:endParaRPr lang="es-P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PE"/>
                    </a:p>
                  </a:txBody>
                  <a:tcPr/>
                </a:tc>
                <a:tc hMerge="1">
                  <a:txBody>
                    <a:bodyPr/>
                    <a:lstStyle/>
                    <a:p>
                      <a:pPr marL="227965" algn="ctr">
                        <a:lnSpc>
                          <a:spcPct val="107000"/>
                        </a:lnSpc>
                        <a:spcBef>
                          <a:spcPts val="5"/>
                        </a:spcBef>
                        <a:spcAft>
                          <a:spcPts val="0"/>
                        </a:spcAft>
                      </a:pPr>
                      <a:r>
                        <a:rPr lang="es-PE" sz="1000">
                          <a:effectLst/>
                        </a:rPr>
                        <a:t>Propósitos o metas</a:t>
                      </a:r>
                      <a:endParaRPr lang="es-P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PE"/>
                    </a:p>
                  </a:txBody>
                  <a:tcPr/>
                </a:tc>
                <a:tc hMerge="1">
                  <a:txBody>
                    <a:bodyPr/>
                    <a:lstStyle/>
                    <a:p>
                      <a:endParaRPr lang="es-PE"/>
                    </a:p>
                  </a:txBody>
                  <a:tcPr/>
                </a:tc>
                <a:tc gridSpan="5">
                  <a:txBody>
                    <a:bodyPr/>
                    <a:lstStyle/>
                    <a:p>
                      <a:pPr marL="361950" algn="ctr">
                        <a:lnSpc>
                          <a:spcPct val="107000"/>
                        </a:lnSpc>
                        <a:spcBef>
                          <a:spcPts val="5"/>
                        </a:spcBef>
                        <a:spcAft>
                          <a:spcPts val="0"/>
                        </a:spcAft>
                      </a:pPr>
                      <a:r>
                        <a:rPr lang="es-PE" sz="1000">
                          <a:effectLst/>
                        </a:rPr>
                        <a:t>Desempeños y Criterios</a:t>
                      </a:r>
                    </a:p>
                    <a:p>
                      <a:pPr algn="r">
                        <a:lnSpc>
                          <a:spcPct val="107000"/>
                        </a:lnSpc>
                      </a:pPr>
                      <a:r>
                        <a:rPr lang="es-PE" sz="1000">
                          <a:effectLst/>
                        </a:rPr>
                        <a:t> </a:t>
                      </a:r>
                      <a:endParaRPr lang="es-PE"/>
                    </a:p>
                  </a:txBody>
                  <a:tcPr marL="0" marR="0" marT="0" marB="0"/>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gridSpan="4">
                  <a:txBody>
                    <a:bodyPr/>
                    <a:lstStyle/>
                    <a:p>
                      <a:pPr marL="325755" marR="235585" indent="-67310" algn="ctr">
                        <a:lnSpc>
                          <a:spcPct val="106000"/>
                        </a:lnSpc>
                        <a:spcBef>
                          <a:spcPts val="5"/>
                        </a:spcBef>
                        <a:spcAft>
                          <a:spcPts val="0"/>
                        </a:spcAft>
                      </a:pPr>
                      <a:r>
                        <a:rPr lang="es-PE" sz="1000" spc="-10">
                          <a:effectLst/>
                        </a:rPr>
                        <a:t>E</a:t>
                      </a:r>
                      <a:r>
                        <a:rPr lang="es-PE" sz="1000" spc="-5">
                          <a:effectLst/>
                        </a:rPr>
                        <a:t>v</a:t>
                      </a:r>
                      <a:r>
                        <a:rPr lang="es-PE" sz="1000" spc="-15">
                          <a:effectLst/>
                        </a:rPr>
                        <a:t>i</a:t>
                      </a:r>
                      <a:r>
                        <a:rPr lang="es-PE" sz="1000" spc="-5">
                          <a:effectLst/>
                        </a:rPr>
                        <a:t>denc</a:t>
                      </a:r>
                      <a:r>
                        <a:rPr lang="es-PE" sz="1000" spc="-15">
                          <a:effectLst/>
                        </a:rPr>
                        <a:t>i</a:t>
                      </a:r>
                      <a:r>
                        <a:rPr lang="es-PE" sz="1000" spc="-5">
                          <a:effectLst/>
                        </a:rPr>
                        <a:t>a</a:t>
                      </a:r>
                      <a:r>
                        <a:rPr lang="es-PE" sz="1000">
                          <a:effectLst/>
                        </a:rPr>
                        <a:t>s</a:t>
                      </a:r>
                      <a:r>
                        <a:rPr lang="es-PE" sz="1000" spc="30">
                          <a:effectLst/>
                        </a:rPr>
                        <a:t> </a:t>
                      </a:r>
                      <a:r>
                        <a:rPr lang="es-PE" sz="1000" spc="-5">
                          <a:effectLst/>
                        </a:rPr>
                        <a:t>d</a:t>
                      </a:r>
                      <a:r>
                        <a:rPr lang="es-PE" sz="1000">
                          <a:effectLst/>
                        </a:rPr>
                        <a:t>e </a:t>
                      </a:r>
                      <a:r>
                        <a:rPr lang="es-PE" sz="1000" spc="-5">
                          <a:effectLst/>
                        </a:rPr>
                        <a:t>a</a:t>
                      </a:r>
                      <a:r>
                        <a:rPr lang="es-PE" sz="1000" spc="-30">
                          <a:effectLst/>
                        </a:rPr>
                        <a:t>p</a:t>
                      </a:r>
                      <a:r>
                        <a:rPr lang="es-PE" sz="1000" spc="5">
                          <a:effectLst/>
                        </a:rPr>
                        <a:t>r</a:t>
                      </a:r>
                      <a:r>
                        <a:rPr lang="es-PE" sz="1000" spc="-5">
                          <a:effectLst/>
                        </a:rPr>
                        <a:t>end</a:t>
                      </a:r>
                      <a:r>
                        <a:rPr lang="es-PE" sz="1000" spc="-15">
                          <a:effectLst/>
                        </a:rPr>
                        <a:t>i</a:t>
                      </a:r>
                      <a:r>
                        <a:rPr lang="es-PE" sz="1000">
                          <a:effectLst/>
                        </a:rPr>
                        <a:t>z</a:t>
                      </a:r>
                      <a:r>
                        <a:rPr lang="es-PE" sz="1000" spc="-5">
                          <a:effectLst/>
                        </a:rPr>
                        <a:t>a</a:t>
                      </a:r>
                      <a:r>
                        <a:rPr lang="es-PE" sz="1000" spc="-15">
                          <a:effectLst/>
                        </a:rPr>
                        <a:t>j</a:t>
                      </a:r>
                      <a:r>
                        <a:rPr lang="es-PE" sz="1000">
                          <a:effectLst/>
                        </a:rPr>
                        <a:t>e</a:t>
                      </a:r>
                      <a:endParaRPr lang="es-P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PE"/>
                    </a:p>
                  </a:txBody>
                  <a:tcPr/>
                </a:tc>
                <a:tc hMerge="1">
                  <a:txBody>
                    <a:bodyPr/>
                    <a:lstStyle/>
                    <a:p>
                      <a:endParaRPr lang="es-PE"/>
                    </a:p>
                  </a:txBody>
                  <a:tcPr/>
                </a:tc>
                <a:tc hMerge="1">
                  <a:txBody>
                    <a:bodyPr/>
                    <a:lstStyle/>
                    <a:p>
                      <a:endParaRPr lang="es-PE"/>
                    </a:p>
                  </a:txBody>
                  <a:tcPr/>
                </a:tc>
                <a:tc>
                  <a:txBody>
                    <a:bodyPr/>
                    <a:lstStyle/>
                    <a:p>
                      <a:pPr algn="l">
                        <a:lnSpc>
                          <a:spcPct val="107000"/>
                        </a:lnSpc>
                      </a:pPr>
                      <a:r>
                        <a:rPr lang="es-PE" sz="1000">
                          <a:effectLst/>
                        </a:rPr>
                        <a:t> </a:t>
                      </a:r>
                      <a:endParaRPr lang="es-P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693563865"/>
                  </a:ext>
                </a:extLst>
              </a:tr>
              <a:tr h="1073789">
                <a:tc gridSpan="2">
                  <a:txBody>
                    <a:bodyPr/>
                    <a:lstStyle/>
                    <a:p>
                      <a:pPr marL="71755" algn="ctr">
                        <a:lnSpc>
                          <a:spcPct val="107000"/>
                        </a:lnSpc>
                      </a:pPr>
                      <a:r>
                        <a:rPr lang="es-PE" sz="1000">
                          <a:effectLst/>
                        </a:rPr>
                        <a:t>Matemática</a:t>
                      </a:r>
                      <a:endParaRPr lang="es-P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vert270" anchor="ctr"/>
                </a:tc>
                <a:tc hMerge="1">
                  <a:txBody>
                    <a:bodyPr/>
                    <a:lstStyle/>
                    <a:p>
                      <a:pPr marL="71755" algn="ctr">
                        <a:lnSpc>
                          <a:spcPct val="107000"/>
                        </a:lnSpc>
                      </a:pPr>
                      <a:endParaRPr lang="es-P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vert270" anchor="ctr"/>
                </a:tc>
                <a:tc gridSpan="7">
                  <a:txBody>
                    <a:bodyPr/>
                    <a:lstStyle/>
                    <a:p>
                      <a:pPr marL="90170" marR="39370" algn="just">
                        <a:lnSpc>
                          <a:spcPct val="107000"/>
                        </a:lnSpc>
                        <a:spcAft>
                          <a:spcPts val="0"/>
                        </a:spcAft>
                      </a:pPr>
                      <a:r>
                        <a:rPr lang="es-PE" sz="1000" dirty="0">
                          <a:effectLst/>
                        </a:rPr>
                        <a:t>Resuelve problemas de regularidad, equivalencia y cambio.</a:t>
                      </a:r>
                    </a:p>
                    <a:p>
                      <a:pPr marL="342900" marR="179705" lvl="0" indent="-342900" algn="just">
                        <a:lnSpc>
                          <a:spcPct val="107000"/>
                        </a:lnSpc>
                        <a:spcAft>
                          <a:spcPts val="0"/>
                        </a:spcAft>
                        <a:buFont typeface="Wingdings" panose="05000000000000000000" pitchFamily="2" charset="2"/>
                        <a:buChar char=""/>
                      </a:pPr>
                      <a:r>
                        <a:rPr lang="es-PE" sz="1000" dirty="0">
                          <a:effectLst/>
                        </a:rPr>
                        <a:t>Traduce datos y condiciones a expresiones algebraicas y gráficas.</a:t>
                      </a:r>
                    </a:p>
                    <a:p>
                      <a:pPr marL="342900" marR="179705" lvl="0" indent="-342900" algn="just">
                        <a:lnSpc>
                          <a:spcPct val="107000"/>
                        </a:lnSpc>
                        <a:spcAft>
                          <a:spcPts val="0"/>
                        </a:spcAft>
                        <a:buFont typeface="Wingdings" panose="05000000000000000000" pitchFamily="2" charset="2"/>
                        <a:buChar char=""/>
                      </a:pPr>
                      <a:r>
                        <a:rPr lang="es-PE" sz="1000" dirty="0">
                          <a:effectLst/>
                        </a:rPr>
                        <a:t>Comunica su comprensión sobre las relaciones algebraicas.</a:t>
                      </a:r>
                    </a:p>
                    <a:p>
                      <a:pPr marL="342900" marR="179705" lvl="0" indent="-342900" algn="just">
                        <a:lnSpc>
                          <a:spcPct val="107000"/>
                        </a:lnSpc>
                        <a:spcAft>
                          <a:spcPts val="0"/>
                        </a:spcAft>
                        <a:buFont typeface="Wingdings" panose="05000000000000000000" pitchFamily="2" charset="2"/>
                        <a:buChar char=""/>
                      </a:pPr>
                      <a:r>
                        <a:rPr lang="es-PE" sz="1000" dirty="0">
                          <a:effectLst/>
                        </a:rPr>
                        <a:t>Usa estrategias y procedimientos para encontrar equivalencias y reglas generales.</a:t>
                      </a:r>
                    </a:p>
                    <a:p>
                      <a:pPr marL="342900" marR="179705" lvl="0" indent="-342900" algn="l">
                        <a:lnSpc>
                          <a:spcPct val="107000"/>
                        </a:lnSpc>
                        <a:spcAft>
                          <a:spcPts val="0"/>
                        </a:spcAft>
                        <a:buFont typeface="Wingdings" panose="05000000000000000000" pitchFamily="2" charset="2"/>
                        <a:buChar char=""/>
                      </a:pPr>
                      <a:r>
                        <a:rPr lang="es-PE" sz="1000" dirty="0">
                          <a:effectLst/>
                        </a:rPr>
                        <a:t>Argumenta afirmaciones sobre relaciones de cambio y equivalencia.</a:t>
                      </a:r>
                      <a:endParaRPr lang="es-P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gridSpan="5">
                  <a:txBody>
                    <a:bodyPr/>
                    <a:lstStyle/>
                    <a:p>
                      <a:pPr marL="342900" marR="90170" lvl="0" indent="-342900" algn="just">
                        <a:lnSpc>
                          <a:spcPct val="107000"/>
                        </a:lnSpc>
                        <a:spcAft>
                          <a:spcPts val="0"/>
                        </a:spcAft>
                        <a:buFont typeface="Symbol" panose="05050102010706020507" pitchFamily="18" charset="2"/>
                        <a:buChar char=""/>
                      </a:pPr>
                      <a:r>
                        <a:rPr lang="es-PE" sz="1000" dirty="0">
                          <a:effectLst/>
                        </a:rPr>
                        <a:t>Emplear estrategias para equilibrar una balanza y explicar la equivalencia con una operación en situaciones cotidianas.</a:t>
                      </a:r>
                    </a:p>
                    <a:p>
                      <a:pPr marL="342900" marR="90170" lvl="0" indent="-342900" algn="just">
                        <a:lnSpc>
                          <a:spcPct val="107000"/>
                        </a:lnSpc>
                        <a:spcAft>
                          <a:spcPts val="0"/>
                        </a:spcAft>
                        <a:buFont typeface="Symbol" panose="05050102010706020507" pitchFamily="18" charset="2"/>
                        <a:buChar char=""/>
                      </a:pPr>
                      <a:r>
                        <a:rPr lang="es-PE" sz="1000" dirty="0">
                          <a:effectLst/>
                        </a:rPr>
                        <a:t>Explicar las condiciones del equilibrio en una balanza</a:t>
                      </a:r>
                      <a:endParaRPr lang="es-P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PE"/>
                    </a:p>
                  </a:txBody>
                  <a:tcPr/>
                </a:tc>
                <a:tc hMerge="1">
                  <a:txBody>
                    <a:bodyPr/>
                    <a:lstStyle/>
                    <a:p>
                      <a:pPr marL="342900" marR="90170" lvl="0" indent="-342900" algn="just">
                        <a:lnSpc>
                          <a:spcPct val="107000"/>
                        </a:lnSpc>
                        <a:spcAft>
                          <a:spcPts val="0"/>
                        </a:spcAft>
                        <a:buFont typeface="Symbol" panose="05050102010706020507" pitchFamily="18" charset="2"/>
                        <a:buChar char=""/>
                      </a:pPr>
                      <a:r>
                        <a:rPr lang="es-PE" sz="1000">
                          <a:effectLst/>
                        </a:rPr>
                        <a:t>Emplear estrategias para equilibrar una balanza y explicar la equivalencia con una operación en situaciones cotidianas</a:t>
                      </a:r>
                    </a:p>
                    <a:p>
                      <a:pPr marL="342900" marR="90170" lvl="0" indent="-342900" algn="just">
                        <a:lnSpc>
                          <a:spcPct val="107000"/>
                        </a:lnSpc>
                        <a:spcAft>
                          <a:spcPts val="0"/>
                        </a:spcAft>
                        <a:buFont typeface="Symbol" panose="05050102010706020507" pitchFamily="18" charset="2"/>
                        <a:buChar char=""/>
                      </a:pPr>
                      <a:r>
                        <a:rPr lang="es-PE" sz="1000">
                          <a:effectLst/>
                        </a:rPr>
                        <a:t>Explicar las condiciones del equilibrio en una balanza</a:t>
                      </a:r>
                      <a:endParaRPr lang="es-PE"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hMerge="1">
                  <a:txBody>
                    <a:bodyPr/>
                    <a:lstStyle/>
                    <a:p>
                      <a:endParaRPr lang="es-PE"/>
                    </a:p>
                  </a:txBody>
                  <a:tcPr/>
                </a:tc>
                <a:tc hMerge="1">
                  <a:txBody>
                    <a:bodyPr/>
                    <a:lstStyle/>
                    <a:p>
                      <a:endParaRPr lang="es-PE"/>
                    </a:p>
                  </a:txBody>
                  <a:tcPr/>
                </a:tc>
                <a:tc gridSpan="5">
                  <a:txBody>
                    <a:bodyPr/>
                    <a:lstStyle/>
                    <a:p>
                      <a:pPr marL="89535" marR="90170" algn="just">
                        <a:lnSpc>
                          <a:spcPct val="107000"/>
                        </a:lnSpc>
                        <a:spcAft>
                          <a:spcPts val="0"/>
                        </a:spcAft>
                      </a:pPr>
                      <a:r>
                        <a:rPr lang="es-PE" sz="1000" dirty="0">
                          <a:effectLst/>
                        </a:rPr>
                        <a:t>Establece relaciones de equivalencias entre dos grupos de hasta veinte objetos y las trasforma en igualdades que contienen adiciones, sustracciones o multiplicaciones.</a:t>
                      </a:r>
                    </a:p>
                    <a:p>
                      <a:pPr marL="342900" marR="156210" lvl="0" indent="-342900" algn="just">
                        <a:lnSpc>
                          <a:spcPct val="115000"/>
                        </a:lnSpc>
                        <a:spcAft>
                          <a:spcPts val="0"/>
                        </a:spcAft>
                        <a:buFont typeface="Symbol" panose="05050102010706020507" pitchFamily="18" charset="2"/>
                        <a:buChar char=""/>
                      </a:pPr>
                      <a:r>
                        <a:rPr lang="es-ES" sz="1000" dirty="0">
                          <a:effectLst/>
                        </a:rPr>
                        <a:t>Equilibrar los platillos de la balanza,</a:t>
                      </a:r>
                      <a:r>
                        <a:rPr lang="es-ES" sz="1000" spc="-275" dirty="0">
                          <a:effectLst/>
                        </a:rPr>
                        <a:t> </a:t>
                      </a:r>
                      <a:r>
                        <a:rPr lang="es-ES" sz="1000" spc="-15" dirty="0">
                          <a:effectLst/>
                        </a:rPr>
                        <a:t>agregando </a:t>
                      </a:r>
                      <a:r>
                        <a:rPr lang="es-ES" sz="1000" dirty="0">
                          <a:effectLst/>
                        </a:rPr>
                        <a:t>o quitando pesas de los platillos.</a:t>
                      </a:r>
                      <a:endParaRPr lang="es-PE" sz="1000" dirty="0">
                        <a:effectLst/>
                      </a:endParaRPr>
                    </a:p>
                    <a:p>
                      <a:pPr marL="342900" marR="156210" lvl="0" indent="-342900" algn="just">
                        <a:lnSpc>
                          <a:spcPct val="115000"/>
                        </a:lnSpc>
                        <a:spcAft>
                          <a:spcPts val="0"/>
                        </a:spcAft>
                        <a:buFont typeface="Symbol" panose="05050102010706020507" pitchFamily="18" charset="2"/>
                        <a:buChar char=""/>
                      </a:pPr>
                      <a:r>
                        <a:rPr lang="es-ES" sz="1000" dirty="0">
                          <a:effectLst/>
                        </a:rPr>
                        <a:t>Representar las equivalencias con operaciones numéricas.</a:t>
                      </a:r>
                      <a:endParaRPr lang="es-PE" sz="1000" dirty="0">
                        <a:effectLst/>
                      </a:endParaRPr>
                    </a:p>
                    <a:p>
                      <a:pPr marL="342900" marR="156210" lvl="0" indent="-342900" algn="just">
                        <a:lnSpc>
                          <a:spcPct val="115000"/>
                        </a:lnSpc>
                        <a:spcAft>
                          <a:spcPts val="0"/>
                        </a:spcAft>
                        <a:buFont typeface="Symbol" panose="05050102010706020507" pitchFamily="18" charset="2"/>
                        <a:buChar char=""/>
                      </a:pPr>
                      <a:r>
                        <a:rPr lang="es-ES" sz="1000" dirty="0">
                          <a:effectLst/>
                        </a:rPr>
                        <a:t>Explicar que una equivalencia consiste en tener la misma cantidad de kilogramos en ambos lados de la balanza.</a:t>
                      </a:r>
                    </a:p>
                    <a:p>
                      <a:pPr marL="0" marR="156210" lvl="0" indent="0" algn="just">
                        <a:lnSpc>
                          <a:spcPct val="115000"/>
                        </a:lnSpc>
                        <a:spcAft>
                          <a:spcPts val="0"/>
                        </a:spcAft>
                        <a:buFont typeface="Symbol" panose="05050102010706020507" pitchFamily="18" charset="2"/>
                        <a:buNone/>
                      </a:pPr>
                      <a:endParaRPr lang="es-PE" sz="1000" dirty="0">
                        <a:effectLst/>
                      </a:endParaRPr>
                    </a:p>
                  </a:txBody>
                  <a:tcPr marL="0" marR="0" marT="0" marB="0"/>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gridSpan="4">
                  <a:txBody>
                    <a:bodyPr/>
                    <a:lstStyle/>
                    <a:p>
                      <a:pPr marL="90170" marR="49530" algn="just">
                        <a:lnSpc>
                          <a:spcPct val="107000"/>
                        </a:lnSpc>
                        <a:spcAft>
                          <a:spcPts val="0"/>
                        </a:spcAft>
                      </a:pPr>
                      <a:r>
                        <a:rPr lang="es-MX" sz="1000" dirty="0">
                          <a:effectLst/>
                        </a:rPr>
                        <a:t>Evidencia 1 y 2: Equilibrar los platillos de la balanza,</a:t>
                      </a:r>
                      <a:r>
                        <a:rPr lang="es-MX" sz="1000" spc="-275" dirty="0">
                          <a:effectLst/>
                        </a:rPr>
                        <a:t> </a:t>
                      </a:r>
                      <a:r>
                        <a:rPr lang="es-MX" sz="1000" spc="-15" dirty="0">
                          <a:effectLst/>
                        </a:rPr>
                        <a:t>agregando </a:t>
                      </a:r>
                      <a:r>
                        <a:rPr lang="es-MX" sz="1000" dirty="0">
                          <a:effectLst/>
                        </a:rPr>
                        <a:t>o quitando pesas de los platillos (Fotografía).</a:t>
                      </a:r>
                      <a:endParaRPr lang="es-PE" sz="1000" dirty="0">
                        <a:effectLst/>
                      </a:endParaRPr>
                    </a:p>
                    <a:p>
                      <a:pPr marL="90170" marR="49530" algn="just">
                        <a:lnSpc>
                          <a:spcPct val="115000"/>
                        </a:lnSpc>
                        <a:spcAft>
                          <a:spcPts val="0"/>
                        </a:spcAft>
                      </a:pPr>
                      <a:r>
                        <a:rPr lang="es-MX" sz="1000" dirty="0">
                          <a:effectLst/>
                        </a:rPr>
                        <a:t>Evidencia 3: </a:t>
                      </a:r>
                      <a:r>
                        <a:rPr lang="es-ES" sz="1000" dirty="0">
                          <a:effectLst/>
                        </a:rPr>
                        <a:t>Representar las equivalencias con operaciones numéricas </a:t>
                      </a:r>
                      <a:r>
                        <a:rPr lang="es-MX" sz="1000" dirty="0">
                          <a:effectLst/>
                        </a:rPr>
                        <a:t>(Fotografía).</a:t>
                      </a:r>
                      <a:endParaRPr lang="es-PE" sz="1000" dirty="0">
                        <a:effectLst/>
                      </a:endParaRPr>
                    </a:p>
                    <a:p>
                      <a:pPr marL="90170" marR="49530" algn="just">
                        <a:lnSpc>
                          <a:spcPct val="115000"/>
                        </a:lnSpc>
                        <a:spcAft>
                          <a:spcPts val="0"/>
                        </a:spcAft>
                      </a:pPr>
                      <a:r>
                        <a:rPr lang="es-MX" sz="1000" dirty="0">
                          <a:effectLst/>
                        </a:rPr>
                        <a:t>Evidencia 4: </a:t>
                      </a:r>
                      <a:r>
                        <a:rPr lang="es-ES" sz="1000" dirty="0">
                          <a:effectLst/>
                        </a:rPr>
                        <a:t>Explicar que una equivalencia consiste en tener la misma cantidad de kilogramos en ambos lados de la balanza. </a:t>
                      </a:r>
                      <a:r>
                        <a:rPr lang="es-MX" sz="1000" dirty="0">
                          <a:effectLst/>
                        </a:rPr>
                        <a:t>(Fotografía).</a:t>
                      </a:r>
                      <a:endParaRPr lang="es-PE" sz="1000" dirty="0">
                        <a:effectLst/>
                      </a:endParaRPr>
                    </a:p>
                    <a:p>
                      <a:pPr marR="156210" algn="just">
                        <a:lnSpc>
                          <a:spcPct val="115000"/>
                        </a:lnSpc>
                      </a:pPr>
                      <a:r>
                        <a:rPr lang="es-MX" sz="1000" dirty="0">
                          <a:effectLst/>
                        </a:rPr>
                        <a:t> </a:t>
                      </a:r>
                      <a:endParaRPr lang="es-PE" sz="1000" dirty="0">
                        <a:effectLst/>
                      </a:endParaRPr>
                    </a:p>
                    <a:p>
                      <a:pPr marR="49530" algn="just">
                        <a:lnSpc>
                          <a:spcPct val="107000"/>
                        </a:lnSpc>
                      </a:pPr>
                      <a:r>
                        <a:rPr lang="es-MX" sz="1000" dirty="0">
                          <a:effectLst/>
                        </a:rPr>
                        <a:t> </a:t>
                      </a:r>
                      <a:endParaRPr lang="es-P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PE"/>
                    </a:p>
                  </a:txBody>
                  <a:tcPr/>
                </a:tc>
                <a:tc hMerge="1">
                  <a:txBody>
                    <a:bodyPr/>
                    <a:lstStyle/>
                    <a:p>
                      <a:endParaRPr lang="es-PE"/>
                    </a:p>
                  </a:txBody>
                  <a:tcPr/>
                </a:tc>
                <a:tc hMerge="1">
                  <a:txBody>
                    <a:bodyPr/>
                    <a:lstStyle/>
                    <a:p>
                      <a:endParaRPr lang="es-PE"/>
                    </a:p>
                  </a:txBody>
                  <a:tcPr/>
                </a:tc>
                <a:tc>
                  <a:txBody>
                    <a:bodyPr/>
                    <a:lstStyle/>
                    <a:p>
                      <a:pPr algn="l">
                        <a:lnSpc>
                          <a:spcPct val="107000"/>
                        </a:lnSpc>
                      </a:pPr>
                      <a:r>
                        <a:rPr lang="es-PE" sz="1000">
                          <a:effectLst/>
                        </a:rPr>
                        <a:t> </a:t>
                      </a:r>
                      <a:endParaRPr lang="es-P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485171871"/>
                  </a:ext>
                </a:extLst>
              </a:tr>
              <a:tr h="100770">
                <a:tc gridSpan="9">
                  <a:txBody>
                    <a:bodyPr/>
                    <a:lstStyle/>
                    <a:p>
                      <a:pPr marL="234315" algn="ctr">
                        <a:lnSpc>
                          <a:spcPct val="115000"/>
                        </a:lnSpc>
                      </a:pPr>
                      <a:r>
                        <a:rPr lang="es-PE" sz="1000" spc="-10" dirty="0">
                          <a:solidFill>
                            <a:schemeClr val="tx1"/>
                          </a:solidFill>
                          <a:effectLst/>
                        </a:rPr>
                        <a:t>EN</a:t>
                      </a:r>
                      <a:r>
                        <a:rPr lang="es-PE" sz="1000" spc="-5" dirty="0">
                          <a:solidFill>
                            <a:schemeClr val="tx1"/>
                          </a:solidFill>
                          <a:effectLst/>
                        </a:rPr>
                        <a:t>F</a:t>
                      </a:r>
                      <a:r>
                        <a:rPr lang="es-PE" sz="1000" spc="-15" dirty="0">
                          <a:solidFill>
                            <a:schemeClr val="tx1"/>
                          </a:solidFill>
                          <a:effectLst/>
                        </a:rPr>
                        <a:t>O</a:t>
                      </a:r>
                      <a:r>
                        <a:rPr lang="es-PE" sz="1000" spc="10" dirty="0">
                          <a:solidFill>
                            <a:schemeClr val="tx1"/>
                          </a:solidFill>
                          <a:effectLst/>
                        </a:rPr>
                        <a:t>Q</a:t>
                      </a:r>
                      <a:r>
                        <a:rPr lang="es-PE" sz="1000" spc="-10" dirty="0">
                          <a:solidFill>
                            <a:schemeClr val="tx1"/>
                          </a:solidFill>
                          <a:effectLst/>
                        </a:rPr>
                        <a:t>UE</a:t>
                      </a:r>
                      <a:r>
                        <a:rPr lang="es-PE" sz="1000" dirty="0">
                          <a:solidFill>
                            <a:schemeClr val="tx1"/>
                          </a:solidFill>
                          <a:effectLst/>
                        </a:rPr>
                        <a:t>S</a:t>
                      </a:r>
                      <a:r>
                        <a:rPr lang="es-PE" sz="1000" spc="55" dirty="0">
                          <a:solidFill>
                            <a:schemeClr val="tx1"/>
                          </a:solidFill>
                          <a:effectLst/>
                        </a:rPr>
                        <a:t> </a:t>
                      </a:r>
                      <a:r>
                        <a:rPr lang="es-PE" sz="1000" spc="-5" dirty="0">
                          <a:solidFill>
                            <a:schemeClr val="tx1"/>
                          </a:solidFill>
                          <a:effectLst/>
                        </a:rPr>
                        <a:t>T</a:t>
                      </a:r>
                      <a:r>
                        <a:rPr lang="es-PE" sz="1000" spc="-10" dirty="0">
                          <a:solidFill>
                            <a:schemeClr val="tx1"/>
                          </a:solidFill>
                          <a:effectLst/>
                        </a:rPr>
                        <a:t>RANSVERSA</a:t>
                      </a:r>
                      <a:r>
                        <a:rPr lang="es-PE" sz="1000" spc="-5" dirty="0">
                          <a:solidFill>
                            <a:schemeClr val="tx1"/>
                          </a:solidFill>
                          <a:effectLst/>
                        </a:rPr>
                        <a:t>L</a:t>
                      </a:r>
                      <a:r>
                        <a:rPr lang="es-PE" sz="1000" spc="-10" dirty="0">
                          <a:solidFill>
                            <a:schemeClr val="tx1"/>
                          </a:solidFill>
                          <a:effectLst/>
                        </a:rPr>
                        <a:t>E</a:t>
                      </a:r>
                      <a:r>
                        <a:rPr lang="es-PE" sz="1000" dirty="0">
                          <a:solidFill>
                            <a:schemeClr val="tx1"/>
                          </a:solidFill>
                          <a:effectLst/>
                        </a:rPr>
                        <a:t>S</a:t>
                      </a:r>
                      <a:endParaRPr lang="es-PE"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gridSpan="5">
                  <a:txBody>
                    <a:bodyPr/>
                    <a:lstStyle/>
                    <a:p>
                      <a:pPr marL="234315" algn="ctr">
                        <a:lnSpc>
                          <a:spcPct val="115000"/>
                        </a:lnSpc>
                      </a:pPr>
                      <a:r>
                        <a:rPr lang="es-PE" sz="1000" spc="-10">
                          <a:solidFill>
                            <a:schemeClr val="tx1"/>
                          </a:solidFill>
                          <a:effectLst/>
                        </a:rPr>
                        <a:t>    VA</a:t>
                      </a:r>
                      <a:r>
                        <a:rPr lang="es-PE" sz="1000" spc="-5">
                          <a:solidFill>
                            <a:schemeClr val="tx1"/>
                          </a:solidFill>
                          <a:effectLst/>
                        </a:rPr>
                        <a:t>L</a:t>
                      </a:r>
                      <a:r>
                        <a:rPr lang="es-PE" sz="1000" spc="10">
                          <a:solidFill>
                            <a:schemeClr val="tx1"/>
                          </a:solidFill>
                          <a:effectLst/>
                        </a:rPr>
                        <a:t>O</a:t>
                      </a:r>
                      <a:r>
                        <a:rPr lang="es-PE" sz="1000">
                          <a:solidFill>
                            <a:schemeClr val="tx1"/>
                          </a:solidFill>
                          <a:effectLst/>
                        </a:rPr>
                        <a:t>R</a:t>
                      </a:r>
                      <a:endParaRPr lang="es-PE"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PE"/>
                    </a:p>
                  </a:txBody>
                  <a:tcPr/>
                </a:tc>
                <a:tc hMerge="1">
                  <a:txBody>
                    <a:bodyPr/>
                    <a:lstStyle/>
                    <a:p>
                      <a:pPr marR="769620" algn="ctr">
                        <a:lnSpc>
                          <a:spcPct val="115000"/>
                        </a:lnSpc>
                      </a:pPr>
                      <a:r>
                        <a:rPr lang="es-PE" sz="1000" spc="-10">
                          <a:effectLst/>
                        </a:rPr>
                        <a:t>    VA</a:t>
                      </a:r>
                      <a:r>
                        <a:rPr lang="es-PE" sz="1000" spc="-5">
                          <a:effectLst/>
                        </a:rPr>
                        <a:t>L</a:t>
                      </a:r>
                      <a:r>
                        <a:rPr lang="es-PE" sz="1000" spc="10">
                          <a:effectLst/>
                        </a:rPr>
                        <a:t>O</a:t>
                      </a:r>
                      <a:r>
                        <a:rPr lang="es-PE" sz="1000">
                          <a:effectLst/>
                        </a:rPr>
                        <a:t>R</a:t>
                      </a:r>
                      <a:endParaRPr lang="es-P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PE"/>
                    </a:p>
                  </a:txBody>
                  <a:tcPr/>
                </a:tc>
                <a:tc hMerge="1">
                  <a:txBody>
                    <a:bodyPr/>
                    <a:lstStyle/>
                    <a:p>
                      <a:endParaRPr lang="es-PE"/>
                    </a:p>
                  </a:txBody>
                  <a:tcPr/>
                </a:tc>
                <a:tc gridSpan="10">
                  <a:txBody>
                    <a:bodyPr/>
                    <a:lstStyle/>
                    <a:p>
                      <a:r>
                        <a:rPr lang="es-PE" sz="1000" spc="-10" dirty="0">
                          <a:solidFill>
                            <a:schemeClr val="tx1"/>
                          </a:solidFill>
                          <a:effectLst/>
                        </a:rPr>
                        <a:t>AC</a:t>
                      </a:r>
                      <a:r>
                        <a:rPr lang="es-PE" sz="1000" spc="-5" dirty="0">
                          <a:solidFill>
                            <a:schemeClr val="tx1"/>
                          </a:solidFill>
                          <a:effectLst/>
                        </a:rPr>
                        <a:t>T</a:t>
                      </a:r>
                      <a:r>
                        <a:rPr lang="es-PE" sz="1000" spc="-15" dirty="0">
                          <a:solidFill>
                            <a:schemeClr val="tx1"/>
                          </a:solidFill>
                          <a:effectLst/>
                        </a:rPr>
                        <a:t>I</a:t>
                      </a:r>
                      <a:r>
                        <a:rPr lang="es-PE" sz="1000" spc="-5" dirty="0">
                          <a:solidFill>
                            <a:schemeClr val="tx1"/>
                          </a:solidFill>
                          <a:effectLst/>
                        </a:rPr>
                        <a:t>T</a:t>
                      </a:r>
                      <a:r>
                        <a:rPr lang="es-PE" sz="1000" spc="-10" dirty="0">
                          <a:solidFill>
                            <a:schemeClr val="tx1"/>
                          </a:solidFill>
                          <a:effectLst/>
                        </a:rPr>
                        <a:t>UDE</a:t>
                      </a:r>
                      <a:r>
                        <a:rPr lang="es-PE" sz="1000" dirty="0">
                          <a:solidFill>
                            <a:schemeClr val="tx1"/>
                          </a:solidFill>
                          <a:effectLst/>
                        </a:rPr>
                        <a:t>S</a:t>
                      </a:r>
                      <a:r>
                        <a:rPr lang="es-PE" sz="1000" spc="55" dirty="0">
                          <a:solidFill>
                            <a:schemeClr val="tx1"/>
                          </a:solidFill>
                          <a:effectLst/>
                        </a:rPr>
                        <a:t> </a:t>
                      </a:r>
                      <a:r>
                        <a:rPr lang="es-PE" sz="1000" dirty="0">
                          <a:solidFill>
                            <a:schemeClr val="tx1"/>
                          </a:solidFill>
                          <a:effectLst/>
                        </a:rPr>
                        <a:t>O</a:t>
                      </a:r>
                      <a:r>
                        <a:rPr lang="es-PE" sz="1000" spc="25" dirty="0">
                          <a:solidFill>
                            <a:schemeClr val="tx1"/>
                          </a:solidFill>
                          <a:effectLst/>
                        </a:rPr>
                        <a:t> </a:t>
                      </a:r>
                      <a:r>
                        <a:rPr lang="es-PE" sz="1000" spc="-10" dirty="0">
                          <a:solidFill>
                            <a:schemeClr val="tx1"/>
                          </a:solidFill>
                          <a:effectLst/>
                        </a:rPr>
                        <a:t>ACC</a:t>
                      </a:r>
                      <a:r>
                        <a:rPr lang="es-PE" sz="1000" spc="-35" dirty="0">
                          <a:solidFill>
                            <a:schemeClr val="tx1"/>
                          </a:solidFill>
                          <a:effectLst/>
                        </a:rPr>
                        <a:t>I</a:t>
                      </a:r>
                      <a:r>
                        <a:rPr lang="es-PE" sz="1000" spc="10" dirty="0">
                          <a:solidFill>
                            <a:schemeClr val="tx1"/>
                          </a:solidFill>
                          <a:effectLst/>
                        </a:rPr>
                        <a:t>O</a:t>
                      </a:r>
                      <a:r>
                        <a:rPr lang="es-PE" sz="1000" spc="-10" dirty="0">
                          <a:solidFill>
                            <a:schemeClr val="tx1"/>
                          </a:solidFill>
                          <a:effectLst/>
                        </a:rPr>
                        <a:t>NE</a:t>
                      </a:r>
                      <a:r>
                        <a:rPr lang="es-PE" sz="1000" dirty="0">
                          <a:solidFill>
                            <a:schemeClr val="tx1"/>
                          </a:solidFill>
                          <a:effectLst/>
                        </a:rPr>
                        <a:t>S</a:t>
                      </a:r>
                      <a:r>
                        <a:rPr lang="es-PE" sz="1000" spc="30" dirty="0">
                          <a:solidFill>
                            <a:schemeClr val="tx1"/>
                          </a:solidFill>
                          <a:effectLst/>
                        </a:rPr>
                        <a:t> </a:t>
                      </a:r>
                      <a:r>
                        <a:rPr lang="es-PE" sz="1000" spc="10" dirty="0">
                          <a:solidFill>
                            <a:schemeClr val="tx1"/>
                          </a:solidFill>
                          <a:effectLst/>
                        </a:rPr>
                        <a:t>O</a:t>
                      </a:r>
                      <a:r>
                        <a:rPr lang="es-PE" sz="1000" spc="-10" dirty="0">
                          <a:solidFill>
                            <a:schemeClr val="tx1"/>
                          </a:solidFill>
                          <a:effectLst/>
                        </a:rPr>
                        <a:t>BSERVAB</a:t>
                      </a:r>
                      <a:r>
                        <a:rPr lang="es-PE" sz="1000" spc="-5" dirty="0">
                          <a:solidFill>
                            <a:schemeClr val="tx1"/>
                          </a:solidFill>
                          <a:effectLst/>
                        </a:rPr>
                        <a:t>L</a:t>
                      </a:r>
                      <a:r>
                        <a:rPr lang="es-PE" sz="1000" spc="-10" dirty="0">
                          <a:solidFill>
                            <a:schemeClr val="tx1"/>
                          </a:solidFill>
                          <a:effectLst/>
                        </a:rPr>
                        <a:t>E</a:t>
                      </a:r>
                      <a:r>
                        <a:rPr lang="es-PE" sz="1000" dirty="0">
                          <a:solidFill>
                            <a:schemeClr val="tx1"/>
                          </a:solidFill>
                          <a:effectLst/>
                        </a:rPr>
                        <a:t>S</a:t>
                      </a:r>
                      <a:endParaRPr lang="es-PE" dirty="0">
                        <a:solidFill>
                          <a:schemeClr val="tx1"/>
                        </a:solidFill>
                      </a:endParaRPr>
                    </a:p>
                  </a:txBody>
                  <a:tcPr marL="0" marR="0" marT="0" marB="0"/>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2966616207"/>
                  </a:ext>
                </a:extLst>
              </a:tr>
              <a:tr h="119473">
                <a:tc gridSpan="9">
                  <a:txBody>
                    <a:bodyPr/>
                    <a:lstStyle/>
                    <a:p>
                      <a:pPr algn="just">
                        <a:lnSpc>
                          <a:spcPct val="107000"/>
                        </a:lnSpc>
                      </a:pPr>
                      <a:r>
                        <a:rPr lang="es-PE" sz="1000" dirty="0">
                          <a:solidFill>
                            <a:schemeClr val="tx1"/>
                          </a:solidFill>
                          <a:effectLst/>
                        </a:rPr>
                        <a:t>Enfoque de atención a la diversidad</a:t>
                      </a:r>
                    </a:p>
                    <a:p>
                      <a:pPr marL="66675" algn="just">
                        <a:lnSpc>
                          <a:spcPct val="107000"/>
                        </a:lnSpc>
                      </a:pPr>
                      <a:r>
                        <a:rPr lang="es-PE" sz="1000" dirty="0">
                          <a:solidFill>
                            <a:schemeClr val="tx1"/>
                          </a:solidFill>
                          <a:effectLst/>
                        </a:rPr>
                        <a:t> </a:t>
                      </a:r>
                      <a:endParaRPr lang="es-PE"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gridSpan="5">
                  <a:txBody>
                    <a:bodyPr/>
                    <a:lstStyle/>
                    <a:p>
                      <a:pPr marL="66675" algn="just">
                        <a:lnSpc>
                          <a:spcPct val="107000"/>
                        </a:lnSpc>
                      </a:pPr>
                      <a:r>
                        <a:rPr lang="es-PE" sz="1000" dirty="0">
                          <a:solidFill>
                            <a:schemeClr val="tx1"/>
                          </a:solidFill>
                          <a:effectLst/>
                        </a:rPr>
                        <a:t>Responsabilidad</a:t>
                      </a:r>
                      <a:endParaRPr lang="es-PE"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PE"/>
                    </a:p>
                  </a:txBody>
                  <a:tcPr/>
                </a:tc>
                <a:tc hMerge="1">
                  <a:txBody>
                    <a:bodyPr/>
                    <a:lstStyle/>
                    <a:p>
                      <a:pPr algn="l">
                        <a:lnSpc>
                          <a:spcPct val="107000"/>
                        </a:lnSpc>
                      </a:pPr>
                      <a:r>
                        <a:rPr lang="es-PE" sz="1000">
                          <a:effectLst/>
                        </a:rPr>
                        <a:t>Responsabilidad</a:t>
                      </a:r>
                      <a:endParaRPr lang="es-P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PE"/>
                    </a:p>
                  </a:txBody>
                  <a:tcPr/>
                </a:tc>
                <a:tc hMerge="1">
                  <a:txBody>
                    <a:bodyPr/>
                    <a:lstStyle/>
                    <a:p>
                      <a:endParaRPr lang="es-PE"/>
                    </a:p>
                  </a:txBody>
                  <a:tcPr/>
                </a:tc>
                <a:tc gridSpan="10">
                  <a:txBody>
                    <a:bodyPr/>
                    <a:lstStyle/>
                    <a:p>
                      <a:r>
                        <a:rPr lang="es-PE" sz="1000" dirty="0">
                          <a:solidFill>
                            <a:schemeClr val="tx1"/>
                          </a:solidFill>
                          <a:effectLst/>
                        </a:rPr>
                        <a:t>Los estudiantes presentan sus evidencias del día a la hora acordada.</a:t>
                      </a:r>
                      <a:endParaRPr lang="es-PE" dirty="0">
                        <a:solidFill>
                          <a:schemeClr val="tx1"/>
                        </a:solidFill>
                      </a:endParaRPr>
                    </a:p>
                  </a:txBody>
                  <a:tcPr marL="0" marR="0" marT="0" marB="0"/>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115512031"/>
                  </a:ext>
                </a:extLst>
              </a:tr>
              <a:tr h="115897">
                <a:tc gridSpan="24">
                  <a:txBody>
                    <a:bodyPr/>
                    <a:lstStyle/>
                    <a:p>
                      <a:pPr marL="755650" algn="ctr">
                        <a:lnSpc>
                          <a:spcPts val="1300"/>
                        </a:lnSpc>
                      </a:pPr>
                      <a:r>
                        <a:rPr lang="es-PE" sz="1000" dirty="0">
                          <a:solidFill>
                            <a:schemeClr val="tx1"/>
                          </a:solidFill>
                          <a:effectLst/>
                        </a:rPr>
                        <a:t>COMPETENCIAS TRANSVERSALES</a:t>
                      </a:r>
                      <a:endParaRPr lang="es-PE"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4199863528"/>
                  </a:ext>
                </a:extLst>
              </a:tr>
              <a:tr h="121846">
                <a:tc gridSpan="13">
                  <a:txBody>
                    <a:bodyPr/>
                    <a:lstStyle/>
                    <a:p>
                      <a:pPr marL="66675" marR="69215" algn="just">
                        <a:lnSpc>
                          <a:spcPct val="107000"/>
                        </a:lnSpc>
                        <a:spcAft>
                          <a:spcPts val="0"/>
                        </a:spcAft>
                      </a:pPr>
                      <a:r>
                        <a:rPr lang="es-PE" sz="1000" dirty="0">
                          <a:solidFill>
                            <a:schemeClr val="tx1"/>
                          </a:solidFill>
                          <a:effectLst/>
                        </a:rPr>
                        <a:t>Se desenvuelve en los entornos virtuales generados por las TIC</a:t>
                      </a:r>
                      <a:endParaRPr lang="es-PE"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gridSpan="11">
                  <a:txBody>
                    <a:bodyPr/>
                    <a:lstStyle/>
                    <a:p>
                      <a:pPr marR="48895" algn="just">
                        <a:lnSpc>
                          <a:spcPct val="107000"/>
                        </a:lnSpc>
                      </a:pPr>
                      <a:r>
                        <a:rPr lang="es-PE" sz="1000" dirty="0">
                          <a:solidFill>
                            <a:schemeClr val="tx1"/>
                          </a:solidFill>
                          <a:effectLst/>
                        </a:rPr>
                        <a:t> Gestiona su aprendizaje de manera autónoma</a:t>
                      </a:r>
                      <a:endParaRPr lang="es-PE"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2104801612"/>
                  </a:ext>
                </a:extLst>
              </a:tr>
              <a:tr h="47314">
                <a:tc gridSpan="24">
                  <a:txBody>
                    <a:bodyPr/>
                    <a:lstStyle/>
                    <a:p>
                      <a:pPr marR="48895" algn="ctr">
                        <a:lnSpc>
                          <a:spcPct val="107000"/>
                        </a:lnSpc>
                      </a:pPr>
                      <a:r>
                        <a:rPr lang="es-PE" sz="1000" dirty="0">
                          <a:solidFill>
                            <a:schemeClr val="tx1"/>
                          </a:solidFill>
                          <a:effectLst/>
                        </a:rPr>
                        <a:t>MEDIOS A UTILIZAR PARA LA INTEGRACIÓN DOCENTE- ESTUDIANTE</a:t>
                      </a:r>
                      <a:endParaRPr lang="es-PE"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3235763240"/>
                  </a:ext>
                </a:extLst>
              </a:tr>
              <a:tr h="1252412">
                <a:tc>
                  <a:txBody>
                    <a:bodyPr/>
                    <a:lstStyle/>
                    <a:p>
                      <a:pPr marL="66675" marR="69215" algn="just">
                        <a:lnSpc>
                          <a:spcPct val="107000"/>
                        </a:lnSpc>
                        <a:spcAft>
                          <a:spcPts val="0"/>
                        </a:spcAft>
                      </a:pPr>
                      <a:r>
                        <a:rPr lang="es-PE" sz="1000">
                          <a:solidFill>
                            <a:schemeClr val="tx1"/>
                          </a:solidFill>
                          <a:effectLst/>
                        </a:rPr>
                        <a:t>Llamad </a:t>
                      </a:r>
                    </a:p>
                    <a:p>
                      <a:pPr marL="66675" marR="69215" algn="just">
                        <a:lnSpc>
                          <a:spcPct val="107000"/>
                        </a:lnSpc>
                        <a:spcAft>
                          <a:spcPts val="0"/>
                        </a:spcAft>
                      </a:pPr>
                      <a:r>
                        <a:rPr lang="es-PE" sz="1000">
                          <a:solidFill>
                            <a:schemeClr val="tx1"/>
                          </a:solidFill>
                          <a:effectLst/>
                        </a:rPr>
                        <a:t>telefónica</a:t>
                      </a:r>
                      <a:endParaRPr lang="es-PE"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2">
                  <a:txBody>
                    <a:bodyPr/>
                    <a:lstStyle/>
                    <a:p>
                      <a:r>
                        <a:rPr lang="es-PE" sz="1000" dirty="0">
                          <a:solidFill>
                            <a:schemeClr val="tx1"/>
                          </a:solidFill>
                          <a:effectLst/>
                        </a:rPr>
                        <a:t> </a:t>
                      </a:r>
                      <a:endParaRPr lang="es-PE" dirty="0"/>
                    </a:p>
                  </a:txBody>
                  <a:tcPr marL="0" marR="0" marT="0" marB="0"/>
                </a:tc>
                <a:tc hMerge="1">
                  <a:txBody>
                    <a:bodyPr/>
                    <a:lstStyle/>
                    <a:p>
                      <a:endParaRPr lang="es-PE"/>
                    </a:p>
                  </a:txBody>
                  <a:tcPr/>
                </a:tc>
                <a:tc gridSpan="3">
                  <a:txBody>
                    <a:bodyPr/>
                    <a:lstStyle/>
                    <a:p>
                      <a:r>
                        <a:rPr lang="es-PE" sz="1000" dirty="0">
                          <a:solidFill>
                            <a:schemeClr val="tx1"/>
                          </a:solidFill>
                          <a:effectLst/>
                        </a:rPr>
                        <a:t>WhatsApp</a:t>
                      </a:r>
                      <a:endParaRPr lang="es-PE" dirty="0"/>
                    </a:p>
                  </a:txBody>
                  <a:tcPr marL="0" marR="0" marT="0" marB="0"/>
                </a:tc>
                <a:tc hMerge="1">
                  <a:txBody>
                    <a:bodyPr/>
                    <a:lstStyle/>
                    <a:p>
                      <a:pPr marL="66675" marR="69215" algn="just">
                        <a:lnSpc>
                          <a:spcPct val="107000"/>
                        </a:lnSpc>
                        <a:spcAft>
                          <a:spcPts val="0"/>
                        </a:spcAft>
                      </a:pPr>
                      <a:r>
                        <a:rPr lang="es-PE" sz="1000">
                          <a:solidFill>
                            <a:schemeClr val="tx1"/>
                          </a:solidFill>
                          <a:effectLst/>
                        </a:rPr>
                        <a:t>WhatsApp</a:t>
                      </a:r>
                      <a:endParaRPr lang="es-PE"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PE"/>
                    </a:p>
                  </a:txBody>
                  <a:tcPr/>
                </a:tc>
                <a:tc>
                  <a:txBody>
                    <a:bodyPr/>
                    <a:lstStyle/>
                    <a:p>
                      <a:pPr marR="48895" algn="ctr">
                        <a:lnSpc>
                          <a:spcPct val="107000"/>
                        </a:lnSpc>
                      </a:pPr>
                      <a:r>
                        <a:rPr lang="es-PE" sz="1000">
                          <a:solidFill>
                            <a:schemeClr val="tx1"/>
                          </a:solidFill>
                          <a:effectLst/>
                        </a:rPr>
                        <a:t>X</a:t>
                      </a:r>
                      <a:endParaRPr lang="es-PE"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3">
                  <a:txBody>
                    <a:bodyPr/>
                    <a:lstStyle/>
                    <a:p>
                      <a:pPr marR="48895" algn="just">
                        <a:lnSpc>
                          <a:spcPct val="107000"/>
                        </a:lnSpc>
                      </a:pPr>
                      <a:r>
                        <a:rPr lang="es-PE" sz="1000">
                          <a:solidFill>
                            <a:schemeClr val="tx1"/>
                          </a:solidFill>
                          <a:effectLst/>
                        </a:rPr>
                        <a:t> Mensaje </a:t>
                      </a:r>
                    </a:p>
                    <a:p>
                      <a:pPr marR="48895" algn="just">
                        <a:lnSpc>
                          <a:spcPct val="107000"/>
                        </a:lnSpc>
                      </a:pPr>
                      <a:r>
                        <a:rPr lang="es-PE" sz="1000">
                          <a:solidFill>
                            <a:schemeClr val="tx1"/>
                          </a:solidFill>
                          <a:effectLst/>
                        </a:rPr>
                        <a:t>de texto</a:t>
                      </a:r>
                      <a:endParaRPr lang="es-PE"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PE"/>
                    </a:p>
                  </a:txBody>
                  <a:tcPr/>
                </a:tc>
                <a:tc hMerge="1">
                  <a:txBody>
                    <a:bodyPr/>
                    <a:lstStyle/>
                    <a:p>
                      <a:endParaRPr lang="es-PE"/>
                    </a:p>
                  </a:txBody>
                  <a:tcPr/>
                </a:tc>
                <a:tc gridSpan="3">
                  <a:txBody>
                    <a:bodyPr/>
                    <a:lstStyle/>
                    <a:p>
                      <a:r>
                        <a:rPr lang="es-PE" sz="1000" dirty="0">
                          <a:solidFill>
                            <a:schemeClr val="tx1"/>
                          </a:solidFill>
                          <a:effectLst/>
                        </a:rPr>
                        <a:t> </a:t>
                      </a:r>
                      <a:endParaRPr lang="es-PE" dirty="0"/>
                    </a:p>
                  </a:txBody>
                  <a:tcPr marL="0" marR="0" marT="0" marB="0"/>
                </a:tc>
                <a:tc hMerge="1">
                  <a:txBody>
                    <a:bodyPr/>
                    <a:lstStyle/>
                    <a:p>
                      <a:endParaRPr lang="es-PE"/>
                    </a:p>
                  </a:txBody>
                  <a:tcPr/>
                </a:tc>
                <a:tc hMerge="1">
                  <a:txBody>
                    <a:bodyPr/>
                    <a:lstStyle/>
                    <a:p>
                      <a:endParaRPr lang="es-PE"/>
                    </a:p>
                  </a:txBody>
                  <a:tcPr/>
                </a:tc>
                <a:tc>
                  <a:txBody>
                    <a:bodyPr/>
                    <a:lstStyle/>
                    <a:p>
                      <a:pPr marL="66675" marR="48895" algn="just">
                        <a:lnSpc>
                          <a:spcPct val="107000"/>
                        </a:lnSpc>
                        <a:spcAft>
                          <a:spcPts val="0"/>
                        </a:spcAft>
                      </a:pPr>
                      <a:r>
                        <a:rPr lang="es-PE" sz="1000" dirty="0">
                          <a:solidFill>
                            <a:schemeClr val="tx1"/>
                          </a:solidFill>
                          <a:effectLst/>
                        </a:rPr>
                        <a:t>Facebook</a:t>
                      </a:r>
                      <a:endParaRPr lang="es-PE"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48895" algn="just">
                        <a:lnSpc>
                          <a:spcPct val="107000"/>
                        </a:lnSpc>
                        <a:spcAft>
                          <a:spcPts val="0"/>
                        </a:spcAft>
                      </a:pPr>
                      <a:r>
                        <a:rPr lang="es-PE" sz="1000" dirty="0">
                          <a:solidFill>
                            <a:schemeClr val="tx1"/>
                          </a:solidFill>
                          <a:effectLst/>
                        </a:rPr>
                        <a:t> </a:t>
                      </a:r>
                      <a:endParaRPr lang="es-P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2">
                  <a:txBody>
                    <a:bodyPr/>
                    <a:lstStyle/>
                    <a:p>
                      <a:pPr marL="66675" marR="48895" algn="just">
                        <a:lnSpc>
                          <a:spcPct val="107000"/>
                        </a:lnSpc>
                        <a:spcAft>
                          <a:spcPts val="0"/>
                        </a:spcAft>
                      </a:pPr>
                      <a:r>
                        <a:rPr lang="es-PE" sz="1000" dirty="0">
                          <a:solidFill>
                            <a:schemeClr val="tx1"/>
                          </a:solidFill>
                          <a:effectLst/>
                        </a:rPr>
                        <a:t>Herramientas virtuales de comunicación </a:t>
                      </a:r>
                      <a:endParaRPr lang="es-PE"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PE"/>
                    </a:p>
                  </a:txBody>
                  <a:tcPr/>
                </a:tc>
                <a:tc>
                  <a:txBody>
                    <a:bodyPr/>
                    <a:lstStyle/>
                    <a:p>
                      <a:pPr marL="66675" marR="48895" algn="just">
                        <a:lnSpc>
                          <a:spcPct val="107000"/>
                        </a:lnSpc>
                        <a:spcAft>
                          <a:spcPts val="0"/>
                        </a:spcAft>
                      </a:pPr>
                      <a:r>
                        <a:rPr lang="es-PE" sz="1000" dirty="0">
                          <a:solidFill>
                            <a:schemeClr val="tx1"/>
                          </a:solidFill>
                          <a:effectLst/>
                        </a:rPr>
                        <a:t> </a:t>
                      </a:r>
                      <a:endParaRPr lang="es-PE"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2">
                  <a:txBody>
                    <a:bodyPr/>
                    <a:lstStyle/>
                    <a:p>
                      <a:pPr marL="66675" marR="48895" algn="just">
                        <a:lnSpc>
                          <a:spcPct val="107000"/>
                        </a:lnSpc>
                        <a:spcAft>
                          <a:spcPts val="0"/>
                        </a:spcAft>
                      </a:pPr>
                      <a:r>
                        <a:rPr lang="es-PE" sz="1000" dirty="0">
                          <a:solidFill>
                            <a:schemeClr val="tx1"/>
                          </a:solidFill>
                          <a:effectLst/>
                        </a:rPr>
                        <a:t>Otros</a:t>
                      </a:r>
                    </a:p>
                    <a:p>
                      <a:pPr marL="66675" marR="48895" algn="just">
                        <a:lnSpc>
                          <a:spcPct val="107000"/>
                        </a:lnSpc>
                        <a:spcAft>
                          <a:spcPts val="0"/>
                        </a:spcAft>
                      </a:pPr>
                      <a:r>
                        <a:rPr lang="es-PE" sz="1000" dirty="0">
                          <a:solidFill>
                            <a:schemeClr val="tx1"/>
                          </a:solidFill>
                          <a:effectLst/>
                        </a:rPr>
                        <a:t>Especificar</a:t>
                      </a:r>
                      <a:endParaRPr lang="es-PE"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PE"/>
                    </a:p>
                  </a:txBody>
                  <a:tcPr/>
                </a:tc>
                <a:tc gridSpan="4">
                  <a:txBody>
                    <a:bodyPr/>
                    <a:lstStyle/>
                    <a:p>
                      <a:pPr marL="66675" marR="48895" algn="just">
                        <a:lnSpc>
                          <a:spcPct val="107000"/>
                        </a:lnSpc>
                        <a:spcAft>
                          <a:spcPts val="0"/>
                        </a:spcAft>
                      </a:pPr>
                      <a:r>
                        <a:rPr lang="es-PE" sz="1000" dirty="0">
                          <a:solidFill>
                            <a:schemeClr val="tx1"/>
                          </a:solidFill>
                          <a:effectLst/>
                        </a:rPr>
                        <a:t> </a:t>
                      </a:r>
                      <a:endParaRPr lang="es-PE"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2632094430"/>
                  </a:ext>
                </a:extLst>
              </a:tr>
            </a:tbl>
          </a:graphicData>
        </a:graphic>
      </p:graphicFrame>
    </p:spTree>
    <p:extLst>
      <p:ext uri="{BB962C8B-B14F-4D97-AF65-F5344CB8AC3E}">
        <p14:creationId xmlns:p14="http://schemas.microsoft.com/office/powerpoint/2010/main" val="2833698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E20D7E8-DD18-4EDB-929D-69FE47452231}"/>
              </a:ext>
            </a:extLst>
          </p:cNvPr>
          <p:cNvPicPr>
            <a:picLocks noChangeAspect="1"/>
          </p:cNvPicPr>
          <p:nvPr/>
        </p:nvPicPr>
        <p:blipFill rotWithShape="1">
          <a:blip r:embed="rId2"/>
          <a:srcRect l="34674" t="20276" r="35978" b="12446"/>
          <a:stretch/>
        </p:blipFill>
        <p:spPr>
          <a:xfrm>
            <a:off x="848139" y="258418"/>
            <a:ext cx="6453808" cy="6599582"/>
          </a:xfrm>
          <a:prstGeom prst="rect">
            <a:avLst/>
          </a:prstGeom>
          <a:ln>
            <a:solidFill>
              <a:schemeClr val="accent1"/>
            </a:solidFill>
          </a:ln>
        </p:spPr>
      </p:pic>
      <p:pic>
        <p:nvPicPr>
          <p:cNvPr id="7" name="Imagen 6">
            <a:extLst>
              <a:ext uri="{FF2B5EF4-FFF2-40B4-BE49-F238E27FC236}">
                <a16:creationId xmlns:a16="http://schemas.microsoft.com/office/drawing/2014/main" id="{42FB030F-87AA-47A7-9DB9-C1CAC8F70CC0}"/>
              </a:ext>
            </a:extLst>
          </p:cNvPr>
          <p:cNvPicPr>
            <a:picLocks noChangeAspect="1"/>
          </p:cNvPicPr>
          <p:nvPr/>
        </p:nvPicPr>
        <p:blipFill rotWithShape="1">
          <a:blip r:embed="rId3"/>
          <a:srcRect l="35326" t="19695" r="36413" b="7805"/>
          <a:stretch/>
        </p:blipFill>
        <p:spPr>
          <a:xfrm>
            <a:off x="2743198" y="258418"/>
            <a:ext cx="5102087" cy="6599581"/>
          </a:xfrm>
          <a:prstGeom prst="rect">
            <a:avLst/>
          </a:prstGeom>
          <a:ln>
            <a:solidFill>
              <a:schemeClr val="accent1"/>
            </a:solidFill>
          </a:ln>
        </p:spPr>
      </p:pic>
      <p:pic>
        <p:nvPicPr>
          <p:cNvPr id="9" name="Imagen 8">
            <a:extLst>
              <a:ext uri="{FF2B5EF4-FFF2-40B4-BE49-F238E27FC236}">
                <a16:creationId xmlns:a16="http://schemas.microsoft.com/office/drawing/2014/main" id="{847AB466-D750-4DCF-AAEB-623512F9EAF7}"/>
              </a:ext>
            </a:extLst>
          </p:cNvPr>
          <p:cNvPicPr>
            <a:picLocks noChangeAspect="1"/>
          </p:cNvPicPr>
          <p:nvPr/>
        </p:nvPicPr>
        <p:blipFill rotWithShape="1">
          <a:blip r:embed="rId4"/>
          <a:srcRect l="35326" t="22402" r="36630" b="8772"/>
          <a:stretch/>
        </p:blipFill>
        <p:spPr>
          <a:xfrm>
            <a:off x="4306956" y="257234"/>
            <a:ext cx="4890050" cy="6599580"/>
          </a:xfrm>
          <a:prstGeom prst="rect">
            <a:avLst/>
          </a:prstGeom>
          <a:ln>
            <a:solidFill>
              <a:schemeClr val="accent1"/>
            </a:solidFill>
          </a:ln>
        </p:spPr>
      </p:pic>
      <p:pic>
        <p:nvPicPr>
          <p:cNvPr id="13" name="Imagen 12">
            <a:extLst>
              <a:ext uri="{FF2B5EF4-FFF2-40B4-BE49-F238E27FC236}">
                <a16:creationId xmlns:a16="http://schemas.microsoft.com/office/drawing/2014/main" id="{72BC4DB3-8F15-47B9-AC6D-4CE9C2C4426A}"/>
              </a:ext>
            </a:extLst>
          </p:cNvPr>
          <p:cNvPicPr>
            <a:picLocks noChangeAspect="1"/>
          </p:cNvPicPr>
          <p:nvPr/>
        </p:nvPicPr>
        <p:blipFill rotWithShape="1">
          <a:blip r:embed="rId5"/>
          <a:srcRect l="35326" t="20855" r="36956" b="6452"/>
          <a:stretch/>
        </p:blipFill>
        <p:spPr>
          <a:xfrm>
            <a:off x="6056241" y="258420"/>
            <a:ext cx="4386471" cy="6599580"/>
          </a:xfrm>
          <a:prstGeom prst="rect">
            <a:avLst/>
          </a:prstGeom>
          <a:ln>
            <a:solidFill>
              <a:schemeClr val="accent1"/>
            </a:solidFill>
          </a:ln>
        </p:spPr>
      </p:pic>
      <p:pic>
        <p:nvPicPr>
          <p:cNvPr id="15" name="Imagen 14">
            <a:extLst>
              <a:ext uri="{FF2B5EF4-FFF2-40B4-BE49-F238E27FC236}">
                <a16:creationId xmlns:a16="http://schemas.microsoft.com/office/drawing/2014/main" id="{45ACB876-1EBA-40D5-8176-569D41A62830}"/>
              </a:ext>
            </a:extLst>
          </p:cNvPr>
          <p:cNvPicPr>
            <a:picLocks noChangeAspect="1"/>
          </p:cNvPicPr>
          <p:nvPr/>
        </p:nvPicPr>
        <p:blipFill rotWithShape="1">
          <a:blip r:embed="rId6"/>
          <a:srcRect l="35326" t="21242" r="36631" b="6645"/>
          <a:stretch/>
        </p:blipFill>
        <p:spPr>
          <a:xfrm>
            <a:off x="7673005" y="254864"/>
            <a:ext cx="4386471" cy="6599580"/>
          </a:xfrm>
          <a:prstGeom prst="rect">
            <a:avLst/>
          </a:prstGeom>
          <a:ln>
            <a:solidFill>
              <a:schemeClr val="accent1"/>
            </a:solidFill>
          </a:ln>
        </p:spPr>
      </p:pic>
    </p:spTree>
    <p:extLst>
      <p:ext uri="{BB962C8B-B14F-4D97-AF65-F5344CB8AC3E}">
        <p14:creationId xmlns:p14="http://schemas.microsoft.com/office/powerpoint/2010/main" val="379528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D75A41C-13DF-4D4E-B420-8BCAC7286FA1}"/>
              </a:ext>
            </a:extLst>
          </p:cNvPr>
          <p:cNvSpPr/>
          <p:nvPr/>
        </p:nvSpPr>
        <p:spPr>
          <a:xfrm>
            <a:off x="1245704" y="2518117"/>
            <a:ext cx="9994381" cy="192136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sz="9600" b="1" dirty="0">
                <a:solidFill>
                  <a:schemeClr val="tx1"/>
                </a:solidFill>
              </a:rPr>
              <a:t>Análisis </a:t>
            </a:r>
            <a:r>
              <a:rPr lang="es-ES" sz="9600" b="1" dirty="0" err="1">
                <a:solidFill>
                  <a:schemeClr val="tx1"/>
                </a:solidFill>
              </a:rPr>
              <a:t>devidencia</a:t>
            </a:r>
            <a:endParaRPr lang="es-PE" sz="9600" b="1" dirty="0">
              <a:solidFill>
                <a:schemeClr val="tx1"/>
              </a:solidFill>
            </a:endParaRPr>
          </a:p>
        </p:txBody>
      </p:sp>
    </p:spTree>
    <p:extLst>
      <p:ext uri="{BB962C8B-B14F-4D97-AF65-F5344CB8AC3E}">
        <p14:creationId xmlns:p14="http://schemas.microsoft.com/office/powerpoint/2010/main" val="909134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76</TotalTime>
  <Words>1520</Words>
  <Application>Microsoft Office PowerPoint</Application>
  <PresentationFormat>Panorámica</PresentationFormat>
  <Paragraphs>152</Paragraphs>
  <Slides>19</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19</vt:i4>
      </vt:variant>
    </vt:vector>
  </HeadingPairs>
  <TitlesOfParts>
    <vt:vector size="31" baseType="lpstr">
      <vt:lpstr>arial</vt:lpstr>
      <vt:lpstr>arial</vt:lpstr>
      <vt:lpstr>Biome Light</vt:lpstr>
      <vt:lpstr>Britannic Bold</vt:lpstr>
      <vt:lpstr>Californian FB</vt:lpstr>
      <vt:lpstr>Cooper Black</vt:lpstr>
      <vt:lpstr>Gill Sans MT</vt:lpstr>
      <vt:lpstr>Open Sans</vt:lpstr>
      <vt:lpstr>Symbol</vt:lpstr>
      <vt:lpstr>Times New Roman</vt:lpstr>
      <vt:lpstr>Wingdings</vt:lpstr>
      <vt:lpstr>Galería</vt:lpstr>
      <vt:lpstr>I.E “SEBASTIÁN LORENTE”</vt:lpstr>
      <vt:lpstr>CANTIDAD DE ESTUDIANTES QUE SE ATIENDE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REVISIÓN DE EVIDENCIAS – S35 D4 – ÁREA: MATEMÁTICA</vt:lpstr>
      <vt:lpstr>Presentación de PowerPoint</vt:lpstr>
      <vt:lpstr>RETROALIMENTACIÓN A TRAVÉS DE VIDEO LLAMADAS</vt:lpstr>
      <vt:lpstr>Coordinación con los padres de familia</vt:lpstr>
      <vt:lpstr>Desarrollo de actitudes positivas en los estudiantes</vt:lpstr>
      <vt:lpstr>CONCLUSIONES</vt:lpstr>
      <vt:lpstr>Presentación de PowerPoint</vt:lpstr>
      <vt:lpstr>G -SUITE</vt:lpstr>
      <vt:lpstr>QUIZZIZ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 “SEBASTIÁN LORENTE”</dc:title>
  <dc:creator>Pc</dc:creator>
  <cp:lastModifiedBy>Lizardo Chuquillanqui Sulluchuco</cp:lastModifiedBy>
  <cp:revision>3</cp:revision>
  <dcterms:created xsi:type="dcterms:W3CDTF">2020-12-09T01:28:11Z</dcterms:created>
  <dcterms:modified xsi:type="dcterms:W3CDTF">2020-12-14T21:37:24Z</dcterms:modified>
</cp:coreProperties>
</file>