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Lst>
  <p:sldIdLst>
    <p:sldId id="256" r:id="rId2"/>
    <p:sldId id="263" r:id="rId3"/>
    <p:sldId id="264" r:id="rId4"/>
    <p:sldId id="271" r:id="rId5"/>
    <p:sldId id="272" r:id="rId6"/>
    <p:sldId id="265" r:id="rId7"/>
    <p:sldId id="266" r:id="rId8"/>
    <p:sldId id="268" r:id="rId9"/>
    <p:sldId id="258" r:id="rId10"/>
    <p:sldId id="267" r:id="rId11"/>
    <p:sldId id="270" r:id="rId12"/>
    <p:sldId id="274" r:id="rId13"/>
    <p:sldId id="269" r:id="rId14"/>
    <p:sldId id="275" r:id="rId15"/>
    <p:sldId id="26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E600A-AB61-4964-9295-E3E816020457}"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s-PE"/>
        </a:p>
      </dgm:t>
    </dgm:pt>
    <dgm:pt modelId="{842FEC24-6622-498C-9DAB-D407623C98DB}">
      <dgm:prSet phldrT="[Texto]"/>
      <dgm:spPr/>
      <dgm:t>
        <a:bodyPr/>
        <a:lstStyle/>
        <a:p>
          <a:r>
            <a:rPr lang="es-PE" dirty="0"/>
            <a:t>RETO</a:t>
          </a:r>
        </a:p>
      </dgm:t>
    </dgm:pt>
    <dgm:pt modelId="{8D7E8ADB-CBD4-4302-BF23-AF18130EEDB2}" type="parTrans" cxnId="{13DDFB4F-0289-4201-8E78-BC2C7B2BC401}">
      <dgm:prSet/>
      <dgm:spPr/>
      <dgm:t>
        <a:bodyPr/>
        <a:lstStyle/>
        <a:p>
          <a:endParaRPr lang="es-PE"/>
        </a:p>
      </dgm:t>
    </dgm:pt>
    <dgm:pt modelId="{CE0B293E-F514-4C06-AEB5-3F3EC113E83F}" type="sibTrans" cxnId="{13DDFB4F-0289-4201-8E78-BC2C7B2BC401}">
      <dgm:prSet/>
      <dgm:spPr/>
      <dgm:t>
        <a:bodyPr/>
        <a:lstStyle/>
        <a:p>
          <a:endParaRPr lang="es-PE"/>
        </a:p>
      </dgm:t>
    </dgm:pt>
    <dgm:pt modelId="{223CA4C7-5425-4A90-A486-5A54A4E057E1}">
      <dgm:prSet phldrT="[Texto]"/>
      <dgm:spPr/>
      <dgm:t>
        <a:bodyPr/>
        <a:lstStyle/>
        <a:p>
          <a:r>
            <a:rPr lang="es-PE" dirty="0"/>
            <a:t>Que los estudiantes investiguen sobre las características de la primavera y su influencia emocional en los seres vivos, a partir de datos o situaciones con las que asocia. </a:t>
          </a:r>
        </a:p>
      </dgm:t>
    </dgm:pt>
    <dgm:pt modelId="{3AFC4027-871D-459A-A65E-7B6E81CF696B}" type="parTrans" cxnId="{09770442-ABA3-418E-B7F0-FDE7F748EF1E}">
      <dgm:prSet/>
      <dgm:spPr/>
      <dgm:t>
        <a:bodyPr/>
        <a:lstStyle/>
        <a:p>
          <a:endParaRPr lang="es-PE"/>
        </a:p>
      </dgm:t>
    </dgm:pt>
    <dgm:pt modelId="{40F2622E-8301-4F9B-820C-33CA318FD9C0}" type="sibTrans" cxnId="{09770442-ABA3-418E-B7F0-FDE7F748EF1E}">
      <dgm:prSet/>
      <dgm:spPr/>
      <dgm:t>
        <a:bodyPr/>
        <a:lstStyle/>
        <a:p>
          <a:endParaRPr lang="es-PE"/>
        </a:p>
      </dgm:t>
    </dgm:pt>
    <dgm:pt modelId="{EF4B50BD-21DD-48CA-A7E3-AC570A88643E}">
      <dgm:prSet phldrT="[Texto]"/>
      <dgm:spPr/>
      <dgm:t>
        <a:bodyPr/>
        <a:lstStyle/>
        <a:p>
          <a:r>
            <a:rPr lang="es-PE" dirty="0"/>
            <a:t>EVIDENCIA</a:t>
          </a:r>
        </a:p>
      </dgm:t>
    </dgm:pt>
    <dgm:pt modelId="{5DB5A6DF-1DBF-47F9-BEBA-84F77E00AF6D}" type="parTrans" cxnId="{EA9E37E5-5882-4A0A-9CBF-AC53438D19E3}">
      <dgm:prSet/>
      <dgm:spPr/>
      <dgm:t>
        <a:bodyPr/>
        <a:lstStyle/>
        <a:p>
          <a:endParaRPr lang="es-PE"/>
        </a:p>
      </dgm:t>
    </dgm:pt>
    <dgm:pt modelId="{C4CA8F3C-3292-4115-AD09-AC4E50445951}" type="sibTrans" cxnId="{EA9E37E5-5882-4A0A-9CBF-AC53438D19E3}">
      <dgm:prSet/>
      <dgm:spPr/>
      <dgm:t>
        <a:bodyPr/>
        <a:lstStyle/>
        <a:p>
          <a:endParaRPr lang="es-PE"/>
        </a:p>
      </dgm:t>
    </dgm:pt>
    <dgm:pt modelId="{36CE1075-0B6C-4799-961F-3FFB8E2BB0AD}">
      <dgm:prSet phldrT="[Texto]"/>
      <dgm:spPr/>
      <dgm:t>
        <a:bodyPr/>
        <a:lstStyle/>
        <a:p>
          <a:r>
            <a:rPr lang="es-PE" dirty="0"/>
            <a:t>Explica, a través de una ficha descriptiva las características de la primavera en su región y la influencia emocional de esta en los seres  vivos.</a:t>
          </a:r>
        </a:p>
      </dgm:t>
    </dgm:pt>
    <dgm:pt modelId="{5F1EE454-C879-434C-B6C3-5BBEFF29FB1B}" type="parTrans" cxnId="{53607B89-CAFB-4367-8881-3871DB13C7C2}">
      <dgm:prSet/>
      <dgm:spPr/>
      <dgm:t>
        <a:bodyPr/>
        <a:lstStyle/>
        <a:p>
          <a:endParaRPr lang="es-PE"/>
        </a:p>
      </dgm:t>
    </dgm:pt>
    <dgm:pt modelId="{15A7DCF6-0A6F-4574-A9B4-A470379A3237}" type="sibTrans" cxnId="{53607B89-CAFB-4367-8881-3871DB13C7C2}">
      <dgm:prSet/>
      <dgm:spPr/>
      <dgm:t>
        <a:bodyPr/>
        <a:lstStyle/>
        <a:p>
          <a:endParaRPr lang="es-PE"/>
        </a:p>
      </dgm:t>
    </dgm:pt>
    <dgm:pt modelId="{671F107C-8A56-4659-912D-19431CABE36B}" type="pres">
      <dgm:prSet presAssocID="{DACE600A-AB61-4964-9295-E3E816020457}" presName="Name0" presStyleCnt="0">
        <dgm:presLayoutVars>
          <dgm:dir/>
          <dgm:animLvl val="lvl"/>
          <dgm:resizeHandles/>
        </dgm:presLayoutVars>
      </dgm:prSet>
      <dgm:spPr/>
    </dgm:pt>
    <dgm:pt modelId="{D9650C95-8F9C-409A-8279-873C6995AC4E}" type="pres">
      <dgm:prSet presAssocID="{842FEC24-6622-498C-9DAB-D407623C98DB}" presName="linNode" presStyleCnt="0"/>
      <dgm:spPr/>
    </dgm:pt>
    <dgm:pt modelId="{68F1CF88-087A-4798-B788-814B2AA56C3E}" type="pres">
      <dgm:prSet presAssocID="{842FEC24-6622-498C-9DAB-D407623C98DB}" presName="parentShp" presStyleLbl="node1" presStyleIdx="0" presStyleCnt="2">
        <dgm:presLayoutVars>
          <dgm:bulletEnabled val="1"/>
        </dgm:presLayoutVars>
      </dgm:prSet>
      <dgm:spPr/>
    </dgm:pt>
    <dgm:pt modelId="{EC85A4FB-731B-496C-9220-44B0C4D39A6C}" type="pres">
      <dgm:prSet presAssocID="{842FEC24-6622-498C-9DAB-D407623C98DB}" presName="childShp" presStyleLbl="bgAccFollowNode1" presStyleIdx="0" presStyleCnt="2" custLinFactNeighborX="734" custLinFactNeighborY="-4837">
        <dgm:presLayoutVars>
          <dgm:bulletEnabled val="1"/>
        </dgm:presLayoutVars>
      </dgm:prSet>
      <dgm:spPr/>
    </dgm:pt>
    <dgm:pt modelId="{03B665F7-7EB2-4046-BF1C-CCC4D8432E5C}" type="pres">
      <dgm:prSet presAssocID="{CE0B293E-F514-4C06-AEB5-3F3EC113E83F}" presName="spacing" presStyleCnt="0"/>
      <dgm:spPr/>
    </dgm:pt>
    <dgm:pt modelId="{FDBC2EA6-065E-4FBE-BC22-FC85187202D9}" type="pres">
      <dgm:prSet presAssocID="{EF4B50BD-21DD-48CA-A7E3-AC570A88643E}" presName="linNode" presStyleCnt="0"/>
      <dgm:spPr/>
    </dgm:pt>
    <dgm:pt modelId="{F9CE6AF1-D97D-42D6-A582-D96DE3A5FA30}" type="pres">
      <dgm:prSet presAssocID="{EF4B50BD-21DD-48CA-A7E3-AC570A88643E}" presName="parentShp" presStyleLbl="node1" presStyleIdx="1" presStyleCnt="2">
        <dgm:presLayoutVars>
          <dgm:bulletEnabled val="1"/>
        </dgm:presLayoutVars>
      </dgm:prSet>
      <dgm:spPr/>
    </dgm:pt>
    <dgm:pt modelId="{97940D5A-7E6C-47CA-A6AB-8BE4F9A4BF1D}" type="pres">
      <dgm:prSet presAssocID="{EF4B50BD-21DD-48CA-A7E3-AC570A88643E}" presName="childShp" presStyleLbl="bgAccFollowNode1" presStyleIdx="1" presStyleCnt="2" custLinFactNeighborX="-5" custLinFactNeighborY="-687">
        <dgm:presLayoutVars>
          <dgm:bulletEnabled val="1"/>
        </dgm:presLayoutVars>
      </dgm:prSet>
      <dgm:spPr/>
    </dgm:pt>
  </dgm:ptLst>
  <dgm:cxnLst>
    <dgm:cxn modelId="{C833A72E-BC0C-4443-A178-6F299F33C780}" type="presOf" srcId="{842FEC24-6622-498C-9DAB-D407623C98DB}" destId="{68F1CF88-087A-4798-B788-814B2AA56C3E}" srcOrd="0" destOrd="0" presId="urn:microsoft.com/office/officeart/2005/8/layout/vList6"/>
    <dgm:cxn modelId="{09770442-ABA3-418E-B7F0-FDE7F748EF1E}" srcId="{842FEC24-6622-498C-9DAB-D407623C98DB}" destId="{223CA4C7-5425-4A90-A486-5A54A4E057E1}" srcOrd="0" destOrd="0" parTransId="{3AFC4027-871D-459A-A65E-7B6E81CF696B}" sibTransId="{40F2622E-8301-4F9B-820C-33CA318FD9C0}"/>
    <dgm:cxn modelId="{16CAA24C-3B19-4617-BCE9-DAE61D397F91}" type="presOf" srcId="{36CE1075-0B6C-4799-961F-3FFB8E2BB0AD}" destId="{97940D5A-7E6C-47CA-A6AB-8BE4F9A4BF1D}" srcOrd="0" destOrd="0" presId="urn:microsoft.com/office/officeart/2005/8/layout/vList6"/>
    <dgm:cxn modelId="{13DDFB4F-0289-4201-8E78-BC2C7B2BC401}" srcId="{DACE600A-AB61-4964-9295-E3E816020457}" destId="{842FEC24-6622-498C-9DAB-D407623C98DB}" srcOrd="0" destOrd="0" parTransId="{8D7E8ADB-CBD4-4302-BF23-AF18130EEDB2}" sibTransId="{CE0B293E-F514-4C06-AEB5-3F3EC113E83F}"/>
    <dgm:cxn modelId="{26CE0B7F-49CD-46A3-90FD-1396A789CCD6}" type="presOf" srcId="{223CA4C7-5425-4A90-A486-5A54A4E057E1}" destId="{EC85A4FB-731B-496C-9220-44B0C4D39A6C}" srcOrd="0" destOrd="0" presId="urn:microsoft.com/office/officeart/2005/8/layout/vList6"/>
    <dgm:cxn modelId="{567F8688-1A7D-4F63-B987-B229D0041A2B}" type="presOf" srcId="{EF4B50BD-21DD-48CA-A7E3-AC570A88643E}" destId="{F9CE6AF1-D97D-42D6-A582-D96DE3A5FA30}" srcOrd="0" destOrd="0" presId="urn:microsoft.com/office/officeart/2005/8/layout/vList6"/>
    <dgm:cxn modelId="{53607B89-CAFB-4367-8881-3871DB13C7C2}" srcId="{EF4B50BD-21DD-48CA-A7E3-AC570A88643E}" destId="{36CE1075-0B6C-4799-961F-3FFB8E2BB0AD}" srcOrd="0" destOrd="0" parTransId="{5F1EE454-C879-434C-B6C3-5BBEFF29FB1B}" sibTransId="{15A7DCF6-0A6F-4574-A9B4-A470379A3237}"/>
    <dgm:cxn modelId="{949D9693-2454-44CA-B9E2-80C541E014F2}" type="presOf" srcId="{DACE600A-AB61-4964-9295-E3E816020457}" destId="{671F107C-8A56-4659-912D-19431CABE36B}" srcOrd="0" destOrd="0" presId="urn:microsoft.com/office/officeart/2005/8/layout/vList6"/>
    <dgm:cxn modelId="{EA9E37E5-5882-4A0A-9CBF-AC53438D19E3}" srcId="{DACE600A-AB61-4964-9295-E3E816020457}" destId="{EF4B50BD-21DD-48CA-A7E3-AC570A88643E}" srcOrd="1" destOrd="0" parTransId="{5DB5A6DF-1DBF-47F9-BEBA-84F77E00AF6D}" sibTransId="{C4CA8F3C-3292-4115-AD09-AC4E50445951}"/>
    <dgm:cxn modelId="{E1497FB3-ADD8-49C3-950F-047EE8930F8B}" type="presParOf" srcId="{671F107C-8A56-4659-912D-19431CABE36B}" destId="{D9650C95-8F9C-409A-8279-873C6995AC4E}" srcOrd="0" destOrd="0" presId="urn:microsoft.com/office/officeart/2005/8/layout/vList6"/>
    <dgm:cxn modelId="{8FF1347B-E506-4C55-9AD0-3D25AFB17021}" type="presParOf" srcId="{D9650C95-8F9C-409A-8279-873C6995AC4E}" destId="{68F1CF88-087A-4798-B788-814B2AA56C3E}" srcOrd="0" destOrd="0" presId="urn:microsoft.com/office/officeart/2005/8/layout/vList6"/>
    <dgm:cxn modelId="{9B6E2496-3EA7-4571-938E-D39520A05B08}" type="presParOf" srcId="{D9650C95-8F9C-409A-8279-873C6995AC4E}" destId="{EC85A4FB-731B-496C-9220-44B0C4D39A6C}" srcOrd="1" destOrd="0" presId="urn:microsoft.com/office/officeart/2005/8/layout/vList6"/>
    <dgm:cxn modelId="{026E6EF8-2800-41EB-BA91-426ABFA959C0}" type="presParOf" srcId="{671F107C-8A56-4659-912D-19431CABE36B}" destId="{03B665F7-7EB2-4046-BF1C-CCC4D8432E5C}" srcOrd="1" destOrd="0" presId="urn:microsoft.com/office/officeart/2005/8/layout/vList6"/>
    <dgm:cxn modelId="{459FA65A-7486-48AB-8AEC-5E9BC12FDEAC}" type="presParOf" srcId="{671F107C-8A56-4659-912D-19431CABE36B}" destId="{FDBC2EA6-065E-4FBE-BC22-FC85187202D9}" srcOrd="2" destOrd="0" presId="urn:microsoft.com/office/officeart/2005/8/layout/vList6"/>
    <dgm:cxn modelId="{2B2D42E8-32FD-47F5-9B63-85E0280D6663}" type="presParOf" srcId="{FDBC2EA6-065E-4FBE-BC22-FC85187202D9}" destId="{F9CE6AF1-D97D-42D6-A582-D96DE3A5FA30}" srcOrd="0" destOrd="0" presId="urn:microsoft.com/office/officeart/2005/8/layout/vList6"/>
    <dgm:cxn modelId="{1039B9A9-A461-43C4-8F12-C969EC7A81CC}" type="presParOf" srcId="{FDBC2EA6-065E-4FBE-BC22-FC85187202D9}" destId="{97940D5A-7E6C-47CA-A6AB-8BE4F9A4BF1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5A4FB-731B-496C-9220-44B0C4D39A6C}">
      <dsp:nvSpPr>
        <dsp:cNvPr id="0" name=""/>
        <dsp:cNvSpPr/>
      </dsp:nvSpPr>
      <dsp:spPr>
        <a:xfrm>
          <a:off x="3438524" y="0"/>
          <a:ext cx="5157787" cy="1847852"/>
        </a:xfrm>
        <a:prstGeom prst="rightArrow">
          <a:avLst>
            <a:gd name="adj1" fmla="val 75000"/>
            <a:gd name="adj2" fmla="val 50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PE" sz="2000" kern="1200" dirty="0"/>
            <a:t>Que los estudiantes investiguen sobre las características de la primavera y su influencia emocional en los seres vivos, a partir de datos o situaciones con las que asocia. </a:t>
          </a:r>
        </a:p>
      </dsp:txBody>
      <dsp:txXfrm>
        <a:off x="3438524" y="230982"/>
        <a:ext cx="4464843" cy="1385889"/>
      </dsp:txXfrm>
    </dsp:sp>
    <dsp:sp modelId="{68F1CF88-087A-4798-B788-814B2AA56C3E}">
      <dsp:nvSpPr>
        <dsp:cNvPr id="0" name=""/>
        <dsp:cNvSpPr/>
      </dsp:nvSpPr>
      <dsp:spPr>
        <a:xfrm>
          <a:off x="0" y="473"/>
          <a:ext cx="3438524" cy="1847852"/>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s-PE" sz="4600" kern="1200" dirty="0"/>
            <a:t>RETO</a:t>
          </a:r>
        </a:p>
      </dsp:txBody>
      <dsp:txXfrm>
        <a:off x="90205" y="90678"/>
        <a:ext cx="3258114" cy="1667442"/>
      </dsp:txXfrm>
    </dsp:sp>
    <dsp:sp modelId="{97940D5A-7E6C-47CA-A6AB-8BE4F9A4BF1D}">
      <dsp:nvSpPr>
        <dsp:cNvPr id="0" name=""/>
        <dsp:cNvSpPr/>
      </dsp:nvSpPr>
      <dsp:spPr>
        <a:xfrm>
          <a:off x="3438352" y="2020416"/>
          <a:ext cx="5157787" cy="1847852"/>
        </a:xfrm>
        <a:prstGeom prst="rightArrow">
          <a:avLst>
            <a:gd name="adj1" fmla="val 75000"/>
            <a:gd name="adj2" fmla="val 50000"/>
          </a:avLst>
        </a:prstGeom>
        <a:solidFill>
          <a:schemeClr val="accent3">
            <a:tint val="40000"/>
            <a:alpha val="90000"/>
            <a:hueOff val="-1658172"/>
            <a:satOff val="1149"/>
            <a:lumOff val="26"/>
            <a:alphaOff val="0"/>
          </a:schemeClr>
        </a:solidFill>
        <a:ln w="19050" cap="rnd" cmpd="sng" algn="ctr">
          <a:solidFill>
            <a:schemeClr val="accent3">
              <a:tint val="40000"/>
              <a:alpha val="90000"/>
              <a:hueOff val="-1658172"/>
              <a:satOff val="1149"/>
              <a:lumOff val="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PE" sz="2000" kern="1200" dirty="0"/>
            <a:t>Explica, a través de una ficha descriptiva las características de la primavera en su región y la influencia emocional de esta en los seres  vivos.</a:t>
          </a:r>
        </a:p>
      </dsp:txBody>
      <dsp:txXfrm>
        <a:off x="3438352" y="2251398"/>
        <a:ext cx="4464843" cy="1385889"/>
      </dsp:txXfrm>
    </dsp:sp>
    <dsp:sp modelId="{F9CE6AF1-D97D-42D6-A582-D96DE3A5FA30}">
      <dsp:nvSpPr>
        <dsp:cNvPr id="0" name=""/>
        <dsp:cNvSpPr/>
      </dsp:nvSpPr>
      <dsp:spPr>
        <a:xfrm>
          <a:off x="0" y="2033111"/>
          <a:ext cx="3438524" cy="1847852"/>
        </a:xfrm>
        <a:prstGeom prst="roundRect">
          <a:avLst/>
        </a:prstGeom>
        <a:solidFill>
          <a:schemeClr val="accent3">
            <a:hueOff val="-1433403"/>
            <a:satOff val="1180"/>
            <a:lumOff val="-9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s-PE" sz="4600" kern="1200" dirty="0"/>
            <a:t>EVIDENCIA</a:t>
          </a:r>
        </a:p>
      </dsp:txBody>
      <dsp:txXfrm>
        <a:off x="90205" y="2123316"/>
        <a:ext cx="3258114" cy="166744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9755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FF16868-8199-4C2C-A5B1-63AEE139F88E}"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71918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AD9FF7F-6988-44CC-821B-644E70CD2F73}"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7145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5C12C299-16B2-4475-990D-751901EACC14}"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9859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033812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775237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0165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7413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1087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10/16/2020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028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10/16/2020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6352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10/16/2020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5602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10/16/2020</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1929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10/16/2020</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3137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6E86A4C-8E40-4F87-A4F0-01A0687C5742}" type="datetimeFigureOut">
              <a:rPr lang="en-US" smtClean="0"/>
              <a:t>10/16/2020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0534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10/16/2020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311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10/16/2020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798452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5" y="2466440"/>
            <a:ext cx="9946633" cy="1171501"/>
          </a:xfrm>
        </p:spPr>
        <p:txBody>
          <a:bodyPr/>
          <a:lstStyle/>
          <a:p>
            <a:pPr algn="ctr"/>
            <a:r>
              <a:rPr lang="es-PE" sz="7200" b="1" dirty="0">
                <a:solidFill>
                  <a:srgbClr val="7030A0"/>
                </a:solidFill>
              </a:rPr>
              <a:t>MI EXPERIENCIA EXITOSA</a:t>
            </a:r>
          </a:p>
        </p:txBody>
      </p:sp>
      <p:sp>
        <p:nvSpPr>
          <p:cNvPr id="3" name="Subtítulo 2"/>
          <p:cNvSpPr>
            <a:spLocks noGrp="1"/>
          </p:cNvSpPr>
          <p:nvPr>
            <p:ph type="subTitle" idx="1"/>
          </p:nvPr>
        </p:nvSpPr>
        <p:spPr>
          <a:xfrm>
            <a:off x="1617778" y="3759949"/>
            <a:ext cx="8825658" cy="2069351"/>
          </a:xfrm>
        </p:spPr>
        <p:txBody>
          <a:bodyPr>
            <a:noAutofit/>
          </a:bodyPr>
          <a:lstStyle/>
          <a:p>
            <a:pPr algn="ctr"/>
            <a:r>
              <a:rPr lang="es-PE" sz="4000" b="1" dirty="0">
                <a:solidFill>
                  <a:srgbClr val="00B0F0"/>
                </a:solidFill>
              </a:rPr>
              <a:t>“INFLUENCIA EMOCIONAL EN LOS ESTUDIANTES POR LA LLEGADA DE LA ESTACIÓN DE LA PRIMAVERA”</a:t>
            </a:r>
          </a:p>
        </p:txBody>
      </p:sp>
      <p:sp>
        <p:nvSpPr>
          <p:cNvPr id="4" name="Subtítulo 2"/>
          <p:cNvSpPr txBox="1">
            <a:spLocks/>
          </p:cNvSpPr>
          <p:nvPr/>
        </p:nvSpPr>
        <p:spPr bwMode="gray">
          <a:xfrm>
            <a:off x="3316459" y="774674"/>
            <a:ext cx="5428296" cy="51321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s-PE" dirty="0"/>
              <a:t> “SANTO DOMINGO DE ACOBAMBA”</a:t>
            </a:r>
          </a:p>
        </p:txBody>
      </p:sp>
    </p:spTree>
    <p:extLst>
      <p:ext uri="{BB962C8B-B14F-4D97-AF65-F5344CB8AC3E}">
        <p14:creationId xmlns:p14="http://schemas.microsoft.com/office/powerpoint/2010/main" val="334061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74700"/>
          </a:xfrm>
        </p:spPr>
        <p:txBody>
          <a:bodyPr/>
          <a:lstStyle/>
          <a:p>
            <a:r>
              <a:rPr lang="es-PE" dirty="0"/>
              <a:t>Evidencias del envío de información:</a:t>
            </a:r>
          </a:p>
        </p:txBody>
      </p:sp>
      <p:sp>
        <p:nvSpPr>
          <p:cNvPr id="3" name="Marcador de contenido 2"/>
          <p:cNvSpPr>
            <a:spLocks noGrp="1"/>
          </p:cNvSpPr>
          <p:nvPr>
            <p:ph idx="1"/>
          </p:nvPr>
        </p:nvSpPr>
        <p:spPr>
          <a:xfrm>
            <a:off x="677334" y="1384300"/>
            <a:ext cx="8596668" cy="4851400"/>
          </a:xfrm>
        </p:spPr>
        <p:txBody>
          <a:bodyPr/>
          <a:lstStyle/>
          <a:p>
            <a:pPr marL="0" indent="0" algn="just">
              <a:buNone/>
            </a:pPr>
            <a:br>
              <a:rPr lang="es-PE" dirty="0">
                <a:solidFill>
                  <a:schemeClr val="tx1"/>
                </a:solidFill>
              </a:rPr>
            </a:br>
            <a:endParaRPr lang="es-PE"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1384300"/>
            <a:ext cx="3448050" cy="43688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68" y="1384300"/>
            <a:ext cx="3340100" cy="2387600"/>
          </a:xfrm>
          <a:prstGeom prst="rect">
            <a:avLst/>
          </a:prstGeom>
        </p:spPr>
      </p:pic>
      <p:pic>
        <p:nvPicPr>
          <p:cNvPr id="7"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668" y="3810000"/>
            <a:ext cx="3340100" cy="2108200"/>
          </a:xfrm>
          <a:prstGeom prst="rect">
            <a:avLst/>
          </a:prstGeom>
        </p:spPr>
      </p:pic>
    </p:spTree>
    <p:extLst>
      <p:ext uri="{BB962C8B-B14F-4D97-AF65-F5344CB8AC3E}">
        <p14:creationId xmlns:p14="http://schemas.microsoft.com/office/powerpoint/2010/main" val="319784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11200"/>
          </a:xfrm>
        </p:spPr>
        <p:txBody>
          <a:bodyPr>
            <a:normAutofit fontScale="90000"/>
          </a:bodyPr>
          <a:lstStyle/>
          <a:p>
            <a:r>
              <a:rPr lang="es-PE" dirty="0"/>
              <a:t>Evidencias de los estudiantes:</a:t>
            </a:r>
            <a:br>
              <a:rPr lang="es-PE" dirty="0"/>
            </a:br>
            <a:endParaRPr lang="es-PE" dirty="0"/>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314" r="4252" b="3036"/>
          <a:stretch/>
        </p:blipFill>
        <p:spPr>
          <a:xfrm rot="16200000">
            <a:off x="776860" y="2625297"/>
            <a:ext cx="3579226" cy="3178431"/>
          </a:xfr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8014" b="8220"/>
          <a:stretch/>
        </p:blipFill>
        <p:spPr>
          <a:xfrm rot="16200000">
            <a:off x="5130846" y="1584562"/>
            <a:ext cx="3541115" cy="5221794"/>
          </a:xfrm>
          <a:prstGeom prst="rect">
            <a:avLst/>
          </a:prstGeom>
        </p:spPr>
      </p:pic>
      <p:sp>
        <p:nvSpPr>
          <p:cNvPr id="6" name="Marcador de contenido 5"/>
          <p:cNvSpPr txBox="1">
            <a:spLocks/>
          </p:cNvSpPr>
          <p:nvPr/>
        </p:nvSpPr>
        <p:spPr>
          <a:xfrm>
            <a:off x="1676400" y="1435892"/>
            <a:ext cx="6883400" cy="989011"/>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r>
              <a:rPr lang="es-PE"/>
              <a:t>Los niños y niñas, expresaron su estado emocional sobre la estación de la primavera, presentando hermosos trabajos  creativos.</a:t>
            </a:r>
            <a:endParaRPr lang="es-PE" dirty="0"/>
          </a:p>
        </p:txBody>
      </p:sp>
    </p:spTree>
    <p:extLst>
      <p:ext uri="{BB962C8B-B14F-4D97-AF65-F5344CB8AC3E}">
        <p14:creationId xmlns:p14="http://schemas.microsoft.com/office/powerpoint/2010/main" val="241741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234" y="1917698"/>
            <a:ext cx="3780366" cy="3829049"/>
          </a:xfrm>
        </p:spPr>
      </p:pic>
      <p:sp>
        <p:nvSpPr>
          <p:cNvPr id="5" name="Marcador de contenido 5"/>
          <p:cNvSpPr txBox="1">
            <a:spLocks noGrp="1"/>
          </p:cNvSpPr>
          <p:nvPr>
            <p:ph type="title"/>
          </p:nvPr>
        </p:nvSpPr>
        <p:spPr>
          <a:xfrm>
            <a:off x="677334" y="609600"/>
            <a:ext cx="8596668" cy="1155700"/>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r>
              <a:rPr lang="es-PE" dirty="0"/>
              <a:t>Los niños y niñas, expresaron su estado emocional sobre la estación de la primavera, creando cuentos.</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350" y="1917699"/>
            <a:ext cx="4057650" cy="3829049"/>
          </a:xfrm>
          <a:prstGeom prst="rect">
            <a:avLst/>
          </a:prstGeom>
        </p:spPr>
      </p:pic>
    </p:spTree>
    <p:extLst>
      <p:ext uri="{BB962C8B-B14F-4D97-AF65-F5344CB8AC3E}">
        <p14:creationId xmlns:p14="http://schemas.microsoft.com/office/powerpoint/2010/main" val="210607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VID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2660073" y="1824834"/>
            <a:ext cx="4279901" cy="3881437"/>
          </a:xfrm>
        </p:spPr>
      </p:pic>
      <p:sp>
        <p:nvSpPr>
          <p:cNvPr id="9" name="Marcador de contenido 5"/>
          <p:cNvSpPr txBox="1">
            <a:spLocks/>
          </p:cNvSpPr>
          <p:nvPr/>
        </p:nvSpPr>
        <p:spPr>
          <a:xfrm>
            <a:off x="1473200" y="508792"/>
            <a:ext cx="6883400" cy="989011"/>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algn="ctr"/>
            <a:r>
              <a:rPr lang="es-PE" dirty="0"/>
              <a:t>El niño, expresa su estado emocional sobre la estación de la primavera, presentando una canción que compuso, según la información brindada. </a:t>
            </a:r>
          </a:p>
        </p:txBody>
      </p:sp>
    </p:spTree>
    <p:extLst>
      <p:ext uri="{BB962C8B-B14F-4D97-AF65-F5344CB8AC3E}">
        <p14:creationId xmlns:p14="http://schemas.microsoft.com/office/powerpoint/2010/main" val="970646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10-14 at 13.16.5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2135682" y="2686753"/>
            <a:ext cx="5394143" cy="3881437"/>
          </a:xfrm>
        </p:spPr>
      </p:pic>
      <p:sp>
        <p:nvSpPr>
          <p:cNvPr id="4" name="Marcador de contenido 5"/>
          <p:cNvSpPr txBox="1">
            <a:spLocks noGrp="1"/>
          </p:cNvSpPr>
          <p:nvPr>
            <p:ph type="title"/>
          </p:nvPr>
        </p:nvSpPr>
        <p:spPr>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r>
              <a:rPr lang="es-PE" dirty="0"/>
              <a:t>La niña, expresa su estado emocional sobre la estación de la primavera, presentando una canción que compuso, según la información brindada. </a:t>
            </a:r>
          </a:p>
        </p:txBody>
      </p:sp>
    </p:spTree>
    <p:extLst>
      <p:ext uri="{BB962C8B-B14F-4D97-AF65-F5344CB8AC3E}">
        <p14:creationId xmlns:p14="http://schemas.microsoft.com/office/powerpoint/2010/main" val="2023417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CONCLUSIONES</a:t>
            </a:r>
          </a:p>
        </p:txBody>
      </p:sp>
      <p:sp>
        <p:nvSpPr>
          <p:cNvPr id="3" name="Marcador de contenido 2"/>
          <p:cNvSpPr>
            <a:spLocks noGrp="1"/>
          </p:cNvSpPr>
          <p:nvPr>
            <p:ph idx="1"/>
          </p:nvPr>
        </p:nvSpPr>
        <p:spPr>
          <a:xfrm>
            <a:off x="677335" y="1536700"/>
            <a:ext cx="8758766" cy="4381500"/>
          </a:xfrm>
        </p:spPr>
        <p:txBody>
          <a:bodyPr/>
          <a:lstStyle/>
          <a:p>
            <a:pPr algn="just"/>
            <a:r>
              <a:rPr lang="es-PE" dirty="0"/>
              <a:t>Las niñas y niños de nuestra I.E. demostraron que a pesar de esta pandemia aun son creativos y cuidan la naturaleza porque utilizaron material reciclable para la elaboración  de sus dibujos creativos, y con ellos expresan sus estados emocionales que están pasando. </a:t>
            </a:r>
          </a:p>
          <a:p>
            <a:pPr algn="just"/>
            <a:r>
              <a:rPr lang="es-PE" dirty="0"/>
              <a:t>Gracias a la información proporcionada por los docentes, se logro el propósito previsto, que los estudiantes identifiquen el origen de las estaciones, sus características y cómo influyen en el comportamiento y en el estado emocional de los seres vivos.</a:t>
            </a:r>
          </a:p>
          <a:p>
            <a:pPr algn="just"/>
            <a:r>
              <a:rPr lang="es-PE" dirty="0"/>
              <a:t>Las niñas y niños de nuestra I.E. demostraron ser muy creativos al explicar mediante dibujos, cuentos y canciones  sobre el origen, características e influencia en el comportamiento y en su estado emocional sobre la estación de la primavera y todo esto con el apoyo de sus padres que están comprometidos con su educación.</a:t>
            </a:r>
          </a:p>
        </p:txBody>
      </p:sp>
    </p:spTree>
    <p:extLst>
      <p:ext uri="{BB962C8B-B14F-4D97-AF65-F5344CB8AC3E}">
        <p14:creationId xmlns:p14="http://schemas.microsoft.com/office/powerpoint/2010/main" val="10218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1234" y="2565400"/>
            <a:ext cx="8596668" cy="1320800"/>
          </a:xfrm>
        </p:spPr>
        <p:txBody>
          <a:bodyPr>
            <a:normAutofit/>
          </a:bodyPr>
          <a:lstStyle/>
          <a:p>
            <a:r>
              <a:rPr lang="es-PE" sz="6600" dirty="0"/>
              <a:t>Muchas gracias.</a:t>
            </a:r>
          </a:p>
        </p:txBody>
      </p:sp>
    </p:spTree>
    <p:extLst>
      <p:ext uri="{BB962C8B-B14F-4D97-AF65-F5344CB8AC3E}">
        <p14:creationId xmlns:p14="http://schemas.microsoft.com/office/powerpoint/2010/main" val="46051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812800"/>
            <a:ext cx="8596668" cy="1320800"/>
          </a:xfrm>
        </p:spPr>
        <p:txBody>
          <a:bodyPr/>
          <a:lstStyle/>
          <a:p>
            <a:r>
              <a:rPr lang="es-PE" dirty="0"/>
              <a:t>INTEGRANTES:</a:t>
            </a:r>
          </a:p>
        </p:txBody>
      </p:sp>
      <p:sp>
        <p:nvSpPr>
          <p:cNvPr id="3" name="Marcador de contenido 2"/>
          <p:cNvSpPr>
            <a:spLocks noGrp="1"/>
          </p:cNvSpPr>
          <p:nvPr>
            <p:ph idx="1"/>
          </p:nvPr>
        </p:nvSpPr>
        <p:spPr>
          <a:xfrm>
            <a:off x="778934" y="2133600"/>
            <a:ext cx="8596668" cy="2171699"/>
          </a:xfrm>
        </p:spPr>
        <p:txBody>
          <a:bodyPr>
            <a:normAutofit/>
          </a:bodyPr>
          <a:lstStyle/>
          <a:p>
            <a:pPr>
              <a:lnSpc>
                <a:spcPct val="220000"/>
              </a:lnSpc>
              <a:buFont typeface="Wingdings" panose="05000000000000000000" pitchFamily="2" charset="2"/>
              <a:buChar char="v"/>
            </a:pPr>
            <a:r>
              <a:rPr lang="es-PE" dirty="0"/>
              <a:t>Lic. LUIS ALBERTO MUNGUIA SATURNO DE LA I. E. N° 30001 - 13 LA LIBERTAD </a:t>
            </a:r>
          </a:p>
          <a:p>
            <a:pPr>
              <a:lnSpc>
                <a:spcPct val="220000"/>
              </a:lnSpc>
              <a:buFont typeface="Wingdings" panose="05000000000000000000" pitchFamily="2" charset="2"/>
              <a:buChar char="v"/>
            </a:pPr>
            <a:r>
              <a:rPr lang="es-PE" dirty="0"/>
              <a:t>Lic. SANTA CRUZ CORILLA ARAUJO I. E. N° 31943 - SAN ANTONIO DE HUALCARA</a:t>
            </a:r>
          </a:p>
          <a:p>
            <a:pPr>
              <a:lnSpc>
                <a:spcPct val="220000"/>
              </a:lnSpc>
              <a:buFont typeface="Wingdings" panose="05000000000000000000" pitchFamily="2" charset="2"/>
              <a:buChar char="v"/>
            </a:pPr>
            <a:r>
              <a:rPr lang="es-PE" dirty="0"/>
              <a:t>Lic. JULIA ELSA CAMPOS ARANDA DE LA I. E. N° 30267 - PASLA BAJA</a:t>
            </a:r>
          </a:p>
        </p:txBody>
      </p:sp>
    </p:spTree>
    <p:extLst>
      <p:ext uri="{BB962C8B-B14F-4D97-AF65-F5344CB8AC3E}">
        <p14:creationId xmlns:p14="http://schemas.microsoft.com/office/powerpoint/2010/main" val="31527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ÁREA: </a:t>
            </a:r>
            <a:r>
              <a:rPr lang="es-PE" dirty="0">
                <a:solidFill>
                  <a:srgbClr val="7030A0"/>
                </a:solidFill>
              </a:rPr>
              <a:t>CIENCIA Y TECNOLOGÍA</a:t>
            </a:r>
            <a:br>
              <a:rPr lang="es-PE" dirty="0">
                <a:solidFill>
                  <a:srgbClr val="7030A0"/>
                </a:solidFill>
              </a:rPr>
            </a:br>
            <a:r>
              <a:rPr lang="es-PE" dirty="0"/>
              <a:t>SEMANA</a:t>
            </a:r>
            <a:r>
              <a:rPr lang="es-PE" dirty="0">
                <a:solidFill>
                  <a:schemeClr val="accent2">
                    <a:lumMod val="60000"/>
                    <a:lumOff val="40000"/>
                  </a:schemeClr>
                </a:solidFill>
              </a:rPr>
              <a:t>: </a:t>
            </a:r>
            <a:r>
              <a:rPr lang="es-PE" dirty="0">
                <a:solidFill>
                  <a:schemeClr val="accent4">
                    <a:lumMod val="60000"/>
                    <a:lumOff val="40000"/>
                  </a:schemeClr>
                </a:solidFill>
              </a:rPr>
              <a:t>22</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891" y="1930400"/>
            <a:ext cx="6087553" cy="3881437"/>
          </a:xfrm>
        </p:spPr>
      </p:pic>
    </p:spTree>
    <p:extLst>
      <p:ext uri="{BB962C8B-B14F-4D97-AF65-F5344CB8AC3E}">
        <p14:creationId xmlns:p14="http://schemas.microsoft.com/office/powerpoint/2010/main" val="4204898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14400"/>
          </a:xfrm>
        </p:spPr>
        <p:txBody>
          <a:bodyPr/>
          <a:lstStyle/>
          <a:p>
            <a:r>
              <a:rPr lang="es-PE" dirty="0"/>
              <a:t>COMPETENCIA Y CAPACIDADES:</a:t>
            </a:r>
          </a:p>
        </p:txBody>
      </p:sp>
      <p:sp>
        <p:nvSpPr>
          <p:cNvPr id="3" name="Marcador de contenido 2"/>
          <p:cNvSpPr>
            <a:spLocks noGrp="1"/>
          </p:cNvSpPr>
          <p:nvPr>
            <p:ph idx="1"/>
          </p:nvPr>
        </p:nvSpPr>
        <p:spPr>
          <a:xfrm>
            <a:off x="677334" y="1816101"/>
            <a:ext cx="8596668" cy="4225262"/>
          </a:xfrm>
        </p:spPr>
        <p:txBody>
          <a:bodyPr/>
          <a:lstStyle/>
          <a:p>
            <a:r>
              <a:rPr lang="es-PE" dirty="0">
                <a:solidFill>
                  <a:srgbClr val="7030A0"/>
                </a:solidFill>
              </a:rPr>
              <a:t>Explica el mundo físico basándose en conocimientos sobre los seres vivos, materia y energía, biodiversidad, Tierra y universo.</a:t>
            </a:r>
          </a:p>
          <a:p>
            <a:pPr marL="0" indent="0">
              <a:buNone/>
            </a:pPr>
            <a:r>
              <a:rPr lang="es-PE" dirty="0"/>
              <a:t> </a:t>
            </a:r>
          </a:p>
          <a:p>
            <a:pPr>
              <a:buFont typeface="Wingdings" panose="05000000000000000000" pitchFamily="2" charset="2"/>
              <a:buChar char="q"/>
            </a:pPr>
            <a:r>
              <a:rPr lang="es-PE" dirty="0"/>
              <a:t>Comprende y usa conocimientos sobre los seres vivos, materia y energía, biodiversidad, Tierra y universo.</a:t>
            </a:r>
          </a:p>
          <a:p>
            <a:pPr marL="0" indent="0">
              <a:buNone/>
            </a:pPr>
            <a:endParaRPr lang="es-PE" dirty="0"/>
          </a:p>
          <a:p>
            <a:pPr>
              <a:buFont typeface="Wingdings" panose="05000000000000000000" pitchFamily="2" charset="2"/>
              <a:buChar char="q"/>
            </a:pPr>
            <a:r>
              <a:rPr lang="es-PE" dirty="0"/>
              <a:t>Evalúa las implicancias del saber y del quehacer científico y tecnológico</a:t>
            </a:r>
          </a:p>
        </p:txBody>
      </p:sp>
    </p:spTree>
    <p:extLst>
      <p:ext uri="{BB962C8B-B14F-4D97-AF65-F5344CB8AC3E}">
        <p14:creationId xmlns:p14="http://schemas.microsoft.com/office/powerpoint/2010/main" val="4058932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67367" y="812800"/>
            <a:ext cx="7766936" cy="1117600"/>
          </a:xfrm>
        </p:spPr>
        <p:txBody>
          <a:bodyPr/>
          <a:lstStyle/>
          <a:p>
            <a:pPr algn="ctr"/>
            <a:r>
              <a:rPr lang="es-PE" sz="2800" dirty="0"/>
              <a:t>DESCRIPCIÓN DEL NIVEL DE LA COMPETENCIA ESPERADO AL FINAL DEL CICLO V</a:t>
            </a:r>
          </a:p>
        </p:txBody>
      </p:sp>
      <p:sp>
        <p:nvSpPr>
          <p:cNvPr id="3" name="Subtítulo 2"/>
          <p:cNvSpPr>
            <a:spLocks noGrp="1"/>
          </p:cNvSpPr>
          <p:nvPr>
            <p:ph type="subTitle" idx="1"/>
          </p:nvPr>
        </p:nvSpPr>
        <p:spPr>
          <a:xfrm>
            <a:off x="1507067" y="2324101"/>
            <a:ext cx="7766936" cy="2552700"/>
          </a:xfrm>
        </p:spPr>
        <p:txBody>
          <a:bodyPr>
            <a:noAutofit/>
          </a:bodyPr>
          <a:lstStyle/>
          <a:p>
            <a:pPr algn="just"/>
            <a:r>
              <a:rPr lang="es-PE" dirty="0">
                <a:solidFill>
                  <a:schemeClr val="tx1"/>
                </a:solidFill>
              </a:rPr>
              <a:t>Explica, con base en evidencia con respaldo científico, las relaciones entre: propiedades o funciones macroscópicas de los cuerpos, materiales o seres vivos con su estructura y movimiento microscópico; la reproducción sexual con la diversidad genética; los ecosistemas con la diversidad de especies; el relieve con la actividad interna de la Tierra. Relaciona el descubrimiento científico o la innovación tecnológica con sus impactos. Justifica su posición frente a situaciones controversiales sobre el uso de la tecnología y el saber científico.</a:t>
            </a:r>
          </a:p>
        </p:txBody>
      </p:sp>
    </p:spTree>
    <p:extLst>
      <p:ext uri="{BB962C8B-B14F-4D97-AF65-F5344CB8AC3E}">
        <p14:creationId xmlns:p14="http://schemas.microsoft.com/office/powerpoint/2010/main" val="403589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839789"/>
            <a:ext cx="8596668" cy="1320800"/>
          </a:xfrm>
        </p:spPr>
        <p:txBody>
          <a:bodyPr/>
          <a:lstStyle/>
          <a:p>
            <a:r>
              <a:rPr lang="es-PE" dirty="0"/>
              <a:t>NUESTRO PRÓPOSITO DE SESIÓN:</a:t>
            </a:r>
          </a:p>
        </p:txBody>
      </p:sp>
      <p:sp>
        <p:nvSpPr>
          <p:cNvPr id="3" name="Marcador de contenido 2"/>
          <p:cNvSpPr>
            <a:spLocks noGrp="1"/>
          </p:cNvSpPr>
          <p:nvPr>
            <p:ph idx="1"/>
          </p:nvPr>
        </p:nvSpPr>
        <p:spPr>
          <a:xfrm>
            <a:off x="677334" y="1803401"/>
            <a:ext cx="8596668" cy="2552699"/>
          </a:xfrm>
        </p:spPr>
        <p:txBody>
          <a:bodyPr>
            <a:noAutofit/>
          </a:bodyPr>
          <a:lstStyle/>
          <a:p>
            <a:r>
              <a:rPr lang="es-PE" sz="3200" dirty="0"/>
              <a:t>El propósito de nuestra sesión, es que los estudiantes identifiquen el origen de las estaciones, sus características y cómo influyen en el comportamiento y en el estado emocional de los seres vivos.</a:t>
            </a:r>
          </a:p>
        </p:txBody>
      </p:sp>
    </p:spTree>
    <p:extLst>
      <p:ext uri="{BB962C8B-B14F-4D97-AF65-F5344CB8AC3E}">
        <p14:creationId xmlns:p14="http://schemas.microsoft.com/office/powerpoint/2010/main" val="254442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1079500"/>
          </a:xfrm>
        </p:spPr>
        <p:txBody>
          <a:bodyPr>
            <a:normAutofit/>
          </a:bodyPr>
          <a:lstStyle/>
          <a:p>
            <a:r>
              <a:rPr lang="es-PE" dirty="0"/>
              <a:t>NUESTRO RETO Y EVIDENCIA DE SESIÓN: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9601568"/>
              </p:ext>
            </p:extLst>
          </p:nvPr>
        </p:nvGraphicFramePr>
        <p:xfrm>
          <a:off x="499534" y="1930400"/>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477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27100"/>
          </a:xfrm>
        </p:spPr>
        <p:txBody>
          <a:bodyPr/>
          <a:lstStyle/>
          <a:p>
            <a:r>
              <a:rPr lang="es-PE" dirty="0"/>
              <a:t>FUNDAMENTACIÓN:</a:t>
            </a:r>
          </a:p>
        </p:txBody>
      </p:sp>
      <p:sp>
        <p:nvSpPr>
          <p:cNvPr id="3" name="Marcador de contenido 2"/>
          <p:cNvSpPr>
            <a:spLocks noGrp="1"/>
          </p:cNvSpPr>
          <p:nvPr>
            <p:ph idx="1"/>
          </p:nvPr>
        </p:nvSpPr>
        <p:spPr>
          <a:xfrm>
            <a:off x="818535" y="1536700"/>
            <a:ext cx="8314266" cy="4305299"/>
          </a:xfrm>
        </p:spPr>
        <p:txBody>
          <a:bodyPr>
            <a:normAutofit/>
          </a:bodyPr>
          <a:lstStyle/>
          <a:p>
            <a:pPr algn="just">
              <a:buFont typeface="Wingdings" panose="05000000000000000000" pitchFamily="2" charset="2"/>
              <a:buChar char="q"/>
            </a:pPr>
            <a:r>
              <a:rPr lang="es-PE" sz="2000" dirty="0">
                <a:solidFill>
                  <a:schemeClr val="tx1"/>
                </a:solidFill>
              </a:rPr>
              <a:t>Una de nuestras experiencias exitosas que se dieron en nuestra práctica pedagógica fue en la semana 22 día 1, adecuando la estrategia de “APRENDO EN CASA” al contexto que estamos viviendo actualmente, es por ello que los estudiantes motivados por la llegada de la estación de la primavera, realizaron actividades creativas generando así un estado emocional positivo. Es por ello que decidimos compartir nuestra experiencia pedagógica</a:t>
            </a:r>
            <a:r>
              <a:rPr lang="es-PE" sz="2000" b="1" dirty="0">
                <a:solidFill>
                  <a:srgbClr val="00B0F0"/>
                </a:solidFill>
              </a:rPr>
              <a:t> </a:t>
            </a:r>
            <a:r>
              <a:rPr lang="es-PE" sz="2000" b="1" dirty="0">
                <a:solidFill>
                  <a:srgbClr val="7030A0"/>
                </a:solidFill>
              </a:rPr>
              <a:t>“INFLUENCIA EMOCIONAL EN LOS ESTUDIANTES POR LA LLEGADA DE LA ESTACIÓN DE LA PRIMAVERA”,</a:t>
            </a:r>
            <a:r>
              <a:rPr lang="es-PE" sz="2000" dirty="0">
                <a:solidFill>
                  <a:srgbClr val="7030A0"/>
                </a:solidFill>
              </a:rPr>
              <a:t> </a:t>
            </a:r>
            <a:r>
              <a:rPr lang="es-PE" sz="2000" dirty="0">
                <a:solidFill>
                  <a:schemeClr val="tx1"/>
                </a:solidFill>
              </a:rPr>
              <a:t>este  trabajo se realizó con los niños y niñas del quinto y sexto grado de nuestra Institución Educativa.</a:t>
            </a:r>
            <a:br>
              <a:rPr lang="es-PE" dirty="0">
                <a:solidFill>
                  <a:schemeClr val="tx1"/>
                </a:solidFill>
              </a:rPr>
            </a:br>
            <a:endParaRPr lang="es-PE" dirty="0"/>
          </a:p>
        </p:txBody>
      </p:sp>
    </p:spTree>
    <p:extLst>
      <p:ext uri="{BB962C8B-B14F-4D97-AF65-F5344CB8AC3E}">
        <p14:creationId xmlns:p14="http://schemas.microsoft.com/office/powerpoint/2010/main" val="2166255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9179" y="812800"/>
            <a:ext cx="8993421" cy="5270500"/>
          </a:xfrm>
        </p:spPr>
        <p:txBody>
          <a:bodyPr>
            <a:normAutofit/>
          </a:bodyPr>
          <a:lstStyle/>
          <a:p>
            <a:pPr algn="just"/>
            <a:r>
              <a:rPr lang="es-PE" sz="2000" dirty="0">
                <a:solidFill>
                  <a:schemeClr val="tx1"/>
                </a:solidFill>
              </a:rPr>
              <a:t>En estos momentos difíciles que estamos viviendo en nuestro país producto del COVIC-19, iniciamos el año escolar  con la educación remota, la cual afecto a todos los estudiantes del mundo, en especial a los niños y niñas  de nuestra I.E. porque existe un gran dificultad en cuanto a  la conectividad debido a la ubicación donde se encuentra el Distrito de Santo Domingo de Acobamba. Y por ende afectó también en su estado emocional al encontrarse con esta situación de cuarentena, a consecuencia de la llegada de la estación de la primavera, los estudiantes decidieron expresar toda su creatividad involucrando así a toda su familia.</a:t>
            </a:r>
            <a:br>
              <a:rPr lang="es-PE" sz="2000" dirty="0">
                <a:solidFill>
                  <a:schemeClr val="tx1"/>
                </a:solidFill>
              </a:rPr>
            </a:br>
            <a:br>
              <a:rPr lang="es-PE" sz="2000" dirty="0">
                <a:solidFill>
                  <a:schemeClr val="tx1"/>
                </a:solidFill>
              </a:rPr>
            </a:br>
            <a:r>
              <a:rPr lang="es-PE" sz="2000" dirty="0">
                <a:solidFill>
                  <a:schemeClr val="tx1"/>
                </a:solidFill>
              </a:rPr>
              <a:t>Por ello en coordinación con de los Directores y colegas se vio como mejor estrategia hablar sobre el estado emocional de los estudiantes, donde la información sobre la estación de la primavera, las fichas de trabajo, y contenidos de la estrategia “Aprendo en casa”, se les envió a los estudiantes de manera individual, para que nuestros niños no se vean perjudicados en comparación a los demás estudiantes de  nuestro país.</a:t>
            </a:r>
          </a:p>
        </p:txBody>
      </p:sp>
    </p:spTree>
    <p:extLst>
      <p:ext uri="{BB962C8B-B14F-4D97-AF65-F5344CB8AC3E}">
        <p14:creationId xmlns:p14="http://schemas.microsoft.com/office/powerpoint/2010/main" val="4078612319"/>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334</TotalTime>
  <Words>915</Words>
  <Application>Microsoft Office PowerPoint</Application>
  <PresentationFormat>Panorámica</PresentationFormat>
  <Paragraphs>38</Paragraphs>
  <Slides>16</Slides>
  <Notes>0</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Trebuchet MS</vt:lpstr>
      <vt:lpstr>Wingdings</vt:lpstr>
      <vt:lpstr>Wingdings 3</vt:lpstr>
      <vt:lpstr>Faceta</vt:lpstr>
      <vt:lpstr>MI EXPERIENCIA EXITOSA</vt:lpstr>
      <vt:lpstr>INTEGRANTES:</vt:lpstr>
      <vt:lpstr>ÁREA: CIENCIA Y TECNOLOGÍA SEMANA: 22</vt:lpstr>
      <vt:lpstr>COMPETENCIA Y CAPACIDADES:</vt:lpstr>
      <vt:lpstr>DESCRIPCIÓN DEL NIVEL DE LA COMPETENCIA ESPERADO AL FINAL DEL CICLO V</vt:lpstr>
      <vt:lpstr>NUESTRO PRÓPOSITO DE SESIÓN:</vt:lpstr>
      <vt:lpstr>NUESTRO RETO Y EVIDENCIA DE SESIÓN:</vt:lpstr>
      <vt:lpstr>FUNDAMENTACIÓN:</vt:lpstr>
      <vt:lpstr>En estos momentos difíciles que estamos viviendo en nuestro país producto del COVIC-19, iniciamos el año escolar  con la educación remota, la cual afecto a todos los estudiantes del mundo, en especial a los niños y niñas  de nuestra I.E. porque existe un gran dificultad en cuanto a  la conectividad debido a la ubicación donde se encuentra el Distrito de Santo Domingo de Acobamba. Y por ende afectó también en su estado emocional al encontrarse con esta situación de cuarentena, a consecuencia de la llegada de la estación de la primavera, los estudiantes decidieron expresar toda su creatividad involucrando así a toda su familia.  Por ello en coordinación con de los Directores y colegas se vio como mejor estrategia hablar sobre el estado emocional de los estudiantes, donde la información sobre la estación de la primavera, las fichas de trabajo, y contenidos de la estrategia “Aprendo en casa”, se les envió a los estudiantes de manera individual, para que nuestros niños no se vean perjudicados en comparación a los demás estudiantes de  nuestro país.</vt:lpstr>
      <vt:lpstr>Evidencias del envío de información:</vt:lpstr>
      <vt:lpstr>Evidencias de los estudiantes: </vt:lpstr>
      <vt:lpstr>Los niños y niñas, expresaron su estado emocional sobre la estación de la primavera, creando cuentos.</vt:lpstr>
      <vt:lpstr>Presentación de PowerPoint</vt:lpstr>
      <vt:lpstr>La niña, expresa su estado emocional sobre la estación de la primavera, presentando una canción que compuso, según la información brindada. </vt:lpstr>
      <vt:lpstr>CONCLUSIONES</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EXPERIENCIA EXITOSA</dc:title>
  <dc:creator>Home</dc:creator>
  <cp:lastModifiedBy>INTEL</cp:lastModifiedBy>
  <cp:revision>46</cp:revision>
  <dcterms:created xsi:type="dcterms:W3CDTF">2020-10-06T00:37:35Z</dcterms:created>
  <dcterms:modified xsi:type="dcterms:W3CDTF">2020-10-16T13:15:59Z</dcterms:modified>
</cp:coreProperties>
</file>