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63" r:id="rId2"/>
    <p:sldId id="264" r:id="rId3"/>
    <p:sldId id="258" r:id="rId4"/>
    <p:sldId id="284" r:id="rId5"/>
    <p:sldId id="277" r:id="rId6"/>
    <p:sldId id="278" r:id="rId7"/>
    <p:sldId id="266" r:id="rId8"/>
    <p:sldId id="271" r:id="rId9"/>
    <p:sldId id="272" r:id="rId10"/>
    <p:sldId id="268" r:id="rId11"/>
    <p:sldId id="275" r:id="rId12"/>
    <p:sldId id="280" r:id="rId13"/>
    <p:sldId id="265" r:id="rId14"/>
    <p:sldId id="281" r:id="rId15"/>
    <p:sldId id="273" r:id="rId16"/>
    <p:sldId id="283" r:id="rId17"/>
    <p:sldId id="282" r:id="rId18"/>
    <p:sldId id="285" r:id="rId19"/>
    <p:sldId id="286"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DEE"/>
    <a:srgbClr val="F1CFEA"/>
    <a:srgbClr val="10C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3091" autoAdjust="0"/>
  </p:normalViewPr>
  <p:slideViewPr>
    <p:cSldViewPr snapToGrid="0">
      <p:cViewPr varScale="1">
        <p:scale>
          <a:sx n="67" d="100"/>
          <a:sy n="67"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139943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54881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2824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37019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3127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1070839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1574981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55672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443578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207237D-58A4-42D5-8861-B8C1C7936CE9}"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44752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207237D-58A4-42D5-8861-B8C1C7936CE9}" type="datetimeFigureOut">
              <a:rPr lang="en-US" smtClean="0"/>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364096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07237D-58A4-42D5-8861-B8C1C7936CE9}" type="datetimeFigureOut">
              <a:rPr lang="en-US" smtClean="0"/>
              <a:t>10/16/2020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337776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207237D-58A4-42D5-8861-B8C1C7936CE9}" type="datetimeFigureOut">
              <a:rPr lang="en-US" smtClean="0"/>
              <a:t>10/16/2020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190219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7237D-58A4-42D5-8861-B8C1C7936CE9}" type="datetimeFigureOut">
              <a:rPr lang="en-US" smtClean="0"/>
              <a:t>10/16/2020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327472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207237D-58A4-42D5-8861-B8C1C7936CE9}" type="datetimeFigureOut">
              <a:rPr lang="en-US" smtClean="0"/>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271003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207237D-58A4-42D5-8861-B8C1C7936CE9}" type="datetimeFigureOut">
              <a:rPr lang="en-US" smtClean="0"/>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92412-5F73-48E0-89A1-C067BC5BD019}" type="slidenum">
              <a:rPr lang="en-US" smtClean="0"/>
              <a:t>‹Nº›</a:t>
            </a:fld>
            <a:endParaRPr lang="en-US"/>
          </a:p>
        </p:txBody>
      </p:sp>
    </p:spTree>
    <p:extLst>
      <p:ext uri="{BB962C8B-B14F-4D97-AF65-F5344CB8AC3E}">
        <p14:creationId xmlns:p14="http://schemas.microsoft.com/office/powerpoint/2010/main" val="78526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07237D-58A4-42D5-8861-B8C1C7936CE9}" type="datetimeFigureOut">
              <a:rPr lang="en-US" smtClean="0"/>
              <a:t>10/16/2020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24F92412-5F73-48E0-89A1-C067BC5BD019}" type="slidenum">
              <a:rPr lang="en-US" smtClean="0"/>
              <a:t>‹Nº›</a:t>
            </a:fld>
            <a:endParaRPr lang="en-US"/>
          </a:p>
        </p:txBody>
      </p:sp>
    </p:spTree>
    <p:extLst>
      <p:ext uri="{BB962C8B-B14F-4D97-AF65-F5344CB8AC3E}">
        <p14:creationId xmlns:p14="http://schemas.microsoft.com/office/powerpoint/2010/main" val="11141920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p19"/>
          <p:cNvPicPr preferRelativeResize="0"/>
          <p:nvPr/>
        </p:nvPicPr>
        <p:blipFill rotWithShape="1">
          <a:blip r:embed="rId2">
            <a:alphaModFix/>
          </a:blip>
          <a:srcRect/>
          <a:stretch/>
        </p:blipFill>
        <p:spPr>
          <a:xfrm>
            <a:off x="683474" y="443400"/>
            <a:ext cx="3934378" cy="639875"/>
          </a:xfrm>
          <a:prstGeom prst="rect">
            <a:avLst/>
          </a:prstGeom>
          <a:noFill/>
          <a:ln>
            <a:noFill/>
          </a:ln>
        </p:spPr>
      </p:pic>
      <p:pic>
        <p:nvPicPr>
          <p:cNvPr id="4" name="Google Shape;251;p19"/>
          <p:cNvPicPr preferRelativeResize="0"/>
          <p:nvPr/>
        </p:nvPicPr>
        <p:blipFill rotWithShape="1">
          <a:blip r:embed="rId3">
            <a:alphaModFix/>
          </a:blip>
          <a:srcRect/>
          <a:stretch/>
        </p:blipFill>
        <p:spPr>
          <a:xfrm>
            <a:off x="4766570" y="505086"/>
            <a:ext cx="3934374" cy="1022150"/>
          </a:xfrm>
          <a:prstGeom prst="rect">
            <a:avLst/>
          </a:prstGeom>
          <a:noFill/>
          <a:ln>
            <a:noFill/>
          </a:ln>
        </p:spPr>
      </p:pic>
      <p:sp>
        <p:nvSpPr>
          <p:cNvPr id="8" name="Rectángulo 7"/>
          <p:cNvSpPr/>
          <p:nvPr/>
        </p:nvSpPr>
        <p:spPr>
          <a:xfrm>
            <a:off x="1904933" y="1693062"/>
            <a:ext cx="7156831" cy="923330"/>
          </a:xfrm>
          <a:prstGeom prst="rect">
            <a:avLst/>
          </a:prstGeom>
          <a:noFill/>
        </p:spPr>
        <p:txBody>
          <a:bodyPr wrap="none" lIns="91440" tIns="45720" rIns="91440" bIns="45720">
            <a:spAutoFit/>
          </a:bodyPr>
          <a:lstStyle/>
          <a:p>
            <a:pPr algn="ctr"/>
            <a:r>
              <a:rPr lang="es-E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EXPERIENCIA EXITOSA</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Rectángulo 8"/>
          <p:cNvSpPr/>
          <p:nvPr/>
        </p:nvSpPr>
        <p:spPr>
          <a:xfrm>
            <a:off x="1785258" y="2967335"/>
            <a:ext cx="7793010" cy="954107"/>
          </a:xfrm>
          <a:prstGeom prst="rect">
            <a:avLst/>
          </a:prstGeom>
          <a:solidFill>
            <a:schemeClr val="accent4">
              <a:lumMod val="20000"/>
              <a:lumOff val="80000"/>
            </a:schemeClr>
          </a:solidFill>
        </p:spPr>
        <p:txBody>
          <a:bodyPr wrap="square" lIns="91440" tIns="45720" rIns="91440" bIns="45720">
            <a:spAutoFit/>
          </a:bodyPr>
          <a:lstStyle/>
          <a:p>
            <a:pPr algn="ctr"/>
            <a:r>
              <a:rPr lang="es-E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“DESARROLLANDO NUESTRO TALENTO EN LA COMUNICACIÓN ORAL”</a:t>
            </a:r>
            <a:endParaRPr lang="es-E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11" name="Imagen 10"/>
          <p:cNvPicPr>
            <a:picLocks noChangeAspect="1"/>
          </p:cNvPicPr>
          <p:nvPr/>
        </p:nvPicPr>
        <p:blipFill>
          <a:blip r:embed="rId4"/>
          <a:stretch>
            <a:fillRect/>
          </a:stretch>
        </p:blipFill>
        <p:spPr>
          <a:xfrm rot="2068502">
            <a:off x="403340" y="3205238"/>
            <a:ext cx="2143125" cy="2090058"/>
          </a:xfrm>
          <a:prstGeom prst="rect">
            <a:avLst/>
          </a:prstGeom>
        </p:spPr>
      </p:pic>
      <p:pic>
        <p:nvPicPr>
          <p:cNvPr id="7" name="Imagen 6"/>
          <p:cNvPicPr>
            <a:picLocks noChangeAspect="1"/>
          </p:cNvPicPr>
          <p:nvPr/>
        </p:nvPicPr>
        <p:blipFill>
          <a:blip r:embed="rId5"/>
          <a:stretch>
            <a:fillRect/>
          </a:stretch>
        </p:blipFill>
        <p:spPr>
          <a:xfrm>
            <a:off x="5703351" y="4114806"/>
            <a:ext cx="2060812" cy="2447717"/>
          </a:xfrm>
          <a:prstGeom prst="rect">
            <a:avLst/>
          </a:prstGeom>
        </p:spPr>
      </p:pic>
      <p:pic>
        <p:nvPicPr>
          <p:cNvPr id="2" name="Imagen 1"/>
          <p:cNvPicPr>
            <a:picLocks noChangeAspect="1"/>
          </p:cNvPicPr>
          <p:nvPr/>
        </p:nvPicPr>
        <p:blipFill>
          <a:blip r:embed="rId6"/>
          <a:stretch>
            <a:fillRect/>
          </a:stretch>
        </p:blipFill>
        <p:spPr>
          <a:xfrm rot="1967304">
            <a:off x="9025756" y="3620200"/>
            <a:ext cx="2588270" cy="2435516"/>
          </a:xfrm>
          <a:prstGeom prst="rect">
            <a:avLst/>
          </a:prstGeom>
        </p:spPr>
      </p:pic>
      <p:pic>
        <p:nvPicPr>
          <p:cNvPr id="6" name="Imagen 5"/>
          <p:cNvPicPr>
            <a:picLocks noChangeAspect="1"/>
          </p:cNvPicPr>
          <p:nvPr/>
        </p:nvPicPr>
        <p:blipFill>
          <a:blip r:embed="rId7"/>
          <a:stretch>
            <a:fillRect/>
          </a:stretch>
        </p:blipFill>
        <p:spPr>
          <a:xfrm>
            <a:off x="3199569" y="4114807"/>
            <a:ext cx="1896020" cy="2511580"/>
          </a:xfrm>
          <a:prstGeom prst="rect">
            <a:avLst/>
          </a:prstGeom>
        </p:spPr>
      </p:pic>
    </p:spTree>
    <p:extLst>
      <p:ext uri="{BB962C8B-B14F-4D97-AF65-F5344CB8AC3E}">
        <p14:creationId xmlns:p14="http://schemas.microsoft.com/office/powerpoint/2010/main" val="193981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 de texto 2"/>
          <p:cNvSpPr txBox="1">
            <a:spLocks noChangeArrowheads="1"/>
          </p:cNvSpPr>
          <p:nvPr/>
        </p:nvSpPr>
        <p:spPr bwMode="auto">
          <a:xfrm>
            <a:off x="791570" y="941696"/>
            <a:ext cx="5199797" cy="3466531"/>
          </a:xfrm>
          <a:prstGeom prst="rect">
            <a:avLst/>
          </a:prstGeom>
          <a:ln w="38100">
            <a:solidFill>
              <a:srgbClr val="0070C0"/>
            </a:solidFill>
            <a:headEnd/>
            <a:tailEnd/>
          </a:ln>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t" anchorCtr="0">
            <a:noAutofit/>
          </a:bodyPr>
          <a:lstStyle/>
          <a:p>
            <a:r>
              <a:rPr lang="es-ES" b="1" dirty="0"/>
              <a:t> </a:t>
            </a:r>
            <a:r>
              <a:rPr lang="es-PE" sz="1200" b="1" dirty="0">
                <a:latin typeface="Arial" panose="020B0604020202020204" pitchFamily="34" charset="0"/>
                <a:cs typeface="Arial" panose="020B0604020202020204" pitchFamily="34" charset="0"/>
              </a:rPr>
              <a:t>RETO DE LA SEMANA:</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¿Cuánto dura el día y la noche en diferentes partes del mundo? </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¿Cómo el tiempo determina la vida de las personas? </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¿Por qué hay que organizar y aprovechar el tiempo en el día y la noche para convivir mejor?</a:t>
            </a:r>
            <a:endParaRPr lang="en-U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Para ayudarte a enfrentar el reto de esta semana, realizarás las siguientes actividades: </a:t>
            </a:r>
            <a:endParaRPr lang="en-U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lvl="0"/>
            <a:r>
              <a:rPr lang="es-PE" sz="1200" dirty="0">
                <a:latin typeface="Arial" panose="020B0604020202020204" pitchFamily="34" charset="0"/>
                <a:cs typeface="Arial" panose="020B0604020202020204" pitchFamily="34" charset="0"/>
              </a:rPr>
              <a:t>-Identificar, a partir de situaciones cotidianas, las actividades que se realizan durante el día y la noche. </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-Explicar que el día y la noche se producen debido a la rotación de la Tierra sobre su eje. </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-Explicar el sistema de usos horarios. </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-Leer el texto “¿Por qué se produce el día y la noche?”. </a:t>
            </a:r>
            <a:endParaRPr lang="en-US" sz="1200" dirty="0">
              <a:latin typeface="Arial" panose="020B0604020202020204" pitchFamily="34" charset="0"/>
              <a:cs typeface="Arial" panose="020B0604020202020204" pitchFamily="34" charset="0"/>
            </a:endParaRPr>
          </a:p>
          <a:p>
            <a:pPr lvl="0"/>
            <a:r>
              <a:rPr lang="es-ES" sz="1200" dirty="0">
                <a:latin typeface="Arial" panose="020B0604020202020204" pitchFamily="34" charset="0"/>
                <a:cs typeface="Arial" panose="020B0604020202020204" pitchFamily="34" charset="0"/>
              </a:rPr>
              <a:t>Emplear estrategias para estimar y calcular el tiempo en situaciones cotidianas.</a:t>
            </a:r>
            <a:endParaRPr lang="en-US" sz="1200" dirty="0">
              <a:latin typeface="Arial" panose="020B0604020202020204" pitchFamily="34" charset="0"/>
              <a:cs typeface="Arial" panose="020B0604020202020204" pitchFamily="34" charset="0"/>
            </a:endParaRPr>
          </a:p>
          <a:p>
            <a:r>
              <a:rPr lang="es-ES" dirty="0"/>
              <a:t> </a:t>
            </a:r>
            <a:endParaRPr lang="en-US" sz="1100" dirty="0">
              <a:effectLst/>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6232070" y="1858055"/>
            <a:ext cx="4827815" cy="4542745"/>
          </a:xfrm>
          <a:prstGeom prst="rect">
            <a:avLst/>
          </a:prstGeom>
        </p:spPr>
      </p:pic>
      <p:sp>
        <p:nvSpPr>
          <p:cNvPr id="5" name="CuadroTexto 4"/>
          <p:cNvSpPr txBox="1"/>
          <p:nvPr/>
        </p:nvSpPr>
        <p:spPr>
          <a:xfrm>
            <a:off x="7068457" y="1488723"/>
            <a:ext cx="3396343" cy="369332"/>
          </a:xfrm>
          <a:prstGeom prst="rect">
            <a:avLst/>
          </a:prstGeom>
          <a:solidFill>
            <a:schemeClr val="bg1"/>
          </a:solidFill>
          <a:ln w="38100">
            <a:solidFill>
              <a:srgbClr val="0070C0"/>
            </a:solidFill>
          </a:ln>
        </p:spPr>
        <p:txBody>
          <a:bodyPr wrap="square" rtlCol="0">
            <a:spAutoFit/>
          </a:bodyPr>
          <a:lstStyle/>
          <a:p>
            <a:r>
              <a:rPr lang="es-PE" dirty="0"/>
              <a:t>INSTRUMENTO DE EVALUACION </a:t>
            </a:r>
            <a:endParaRPr lang="en-US" dirty="0"/>
          </a:p>
        </p:txBody>
      </p:sp>
    </p:spTree>
    <p:extLst>
      <p:ext uri="{BB962C8B-B14F-4D97-AF65-F5344CB8AC3E}">
        <p14:creationId xmlns:p14="http://schemas.microsoft.com/office/powerpoint/2010/main" val="268335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p:cNvGraphicFramePr>
            <a:graphicFrameLocks noGrp="1"/>
          </p:cNvGraphicFramePr>
          <p:nvPr>
            <p:extLst>
              <p:ext uri="{D42A27DB-BD31-4B8C-83A1-F6EECF244321}">
                <p14:modId xmlns:p14="http://schemas.microsoft.com/office/powerpoint/2010/main" val="4205878242"/>
              </p:ext>
            </p:extLst>
          </p:nvPr>
        </p:nvGraphicFramePr>
        <p:xfrm>
          <a:off x="615821" y="2169847"/>
          <a:ext cx="5219108" cy="4146275"/>
        </p:xfrm>
        <a:graphic>
          <a:graphicData uri="http://schemas.openxmlformats.org/drawingml/2006/table">
            <a:tbl>
              <a:tblPr firstRow="1" firstCol="1" bandRow="1">
                <a:tableStyleId>{5C22544A-7EE6-4342-B048-85BDC9FD1C3A}</a:tableStyleId>
              </a:tblPr>
              <a:tblGrid>
                <a:gridCol w="533343">
                  <a:extLst>
                    <a:ext uri="{9D8B030D-6E8A-4147-A177-3AD203B41FA5}">
                      <a16:colId xmlns:a16="http://schemas.microsoft.com/office/drawing/2014/main" val="1103493617"/>
                    </a:ext>
                  </a:extLst>
                </a:gridCol>
                <a:gridCol w="4685765">
                  <a:extLst>
                    <a:ext uri="{9D8B030D-6E8A-4147-A177-3AD203B41FA5}">
                      <a16:colId xmlns:a16="http://schemas.microsoft.com/office/drawing/2014/main" val="1413470423"/>
                    </a:ext>
                  </a:extLst>
                </a:gridCol>
              </a:tblGrid>
              <a:tr h="192090">
                <a:tc>
                  <a:txBody>
                    <a:bodyPr/>
                    <a:lstStyle/>
                    <a:p>
                      <a:pPr>
                        <a:lnSpc>
                          <a:spcPct val="107000"/>
                        </a:lnSpc>
                        <a:spcAft>
                          <a:spcPts val="0"/>
                        </a:spcAft>
                      </a:pPr>
                      <a:r>
                        <a:rPr lang="es-PE" sz="9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marL="1581785">
                        <a:lnSpc>
                          <a:spcPct val="107000"/>
                        </a:lnSpc>
                        <a:spcAft>
                          <a:spcPts val="0"/>
                        </a:spcAft>
                      </a:pPr>
                      <a:r>
                        <a:rPr lang="en-US" sz="1000">
                          <a:effectLst/>
                        </a:rPr>
                        <a:t>ANTES DE LA EXPOSICION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2735173788"/>
                  </a:ext>
                </a:extLst>
              </a:tr>
              <a:tr h="344436">
                <a:tc>
                  <a:txBody>
                    <a:bodyPr/>
                    <a:lstStyle/>
                    <a:p>
                      <a:pPr marL="635">
                        <a:lnSpc>
                          <a:spcPct val="107000"/>
                        </a:lnSpc>
                        <a:spcAft>
                          <a:spcPts val="0"/>
                        </a:spcAft>
                      </a:pPr>
                      <a:r>
                        <a:rPr lang="en-US" sz="1000">
                          <a:effectLst/>
                        </a:rPr>
                        <a:t>PASO 1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7000"/>
                        </a:lnSpc>
                        <a:spcAft>
                          <a:spcPts val="0"/>
                        </a:spcAft>
                      </a:pPr>
                      <a:r>
                        <a:rPr lang="es-PE" sz="900" dirty="0">
                          <a:effectLst/>
                        </a:rPr>
                        <a:t>Con ayuda de un familiar, selecciona los trabajos que elaboraste en las actividades anteriores:  listado de  actividades que realizas para organizarte mejor, Portafolio.</a:t>
                      </a:r>
                      <a:r>
                        <a:rPr lang="es-PE" sz="1000" dirty="0">
                          <a:effectLst/>
                        </a:rPr>
                        <a:t> </a:t>
                      </a:r>
                      <a:endParaRPr lang="en-US"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268786119"/>
                  </a:ext>
                </a:extLst>
              </a:tr>
              <a:tr h="496781">
                <a:tc>
                  <a:txBody>
                    <a:bodyPr/>
                    <a:lstStyle/>
                    <a:p>
                      <a:pPr marL="635">
                        <a:lnSpc>
                          <a:spcPct val="107000"/>
                        </a:lnSpc>
                        <a:spcAft>
                          <a:spcPts val="0"/>
                        </a:spcAft>
                      </a:pPr>
                      <a:r>
                        <a:rPr lang="en-US" sz="1000">
                          <a:effectLst/>
                        </a:rPr>
                        <a:t>PASO 2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7000"/>
                        </a:lnSpc>
                        <a:spcAft>
                          <a:spcPts val="0"/>
                        </a:spcAft>
                      </a:pPr>
                      <a:r>
                        <a:rPr lang="es-PE" sz="900">
                          <a:effectLst/>
                        </a:rPr>
                        <a:t>Elige un espacio de tu casa que sea adecuado para mostrar y presentar tus trabajos. Luego, con ayuda de un familiar, organízalos de modo que todos puedan verlos durante la presentación. </a:t>
                      </a:r>
                      <a:r>
                        <a:rPr lang="en-US" sz="900">
                          <a:effectLst/>
                        </a:rPr>
                        <a:t>Por ejemplo: puedes colocarlos sobre una pared.</a:t>
                      </a:r>
                      <a:r>
                        <a:rPr lang="en-US"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3116639386"/>
                  </a:ext>
                </a:extLst>
              </a:tr>
              <a:tr h="496781">
                <a:tc>
                  <a:txBody>
                    <a:bodyPr/>
                    <a:lstStyle/>
                    <a:p>
                      <a:pPr marL="635">
                        <a:lnSpc>
                          <a:spcPct val="107000"/>
                        </a:lnSpc>
                        <a:spcAft>
                          <a:spcPts val="0"/>
                        </a:spcAft>
                      </a:pPr>
                      <a:r>
                        <a:rPr lang="en-US" sz="1000">
                          <a:effectLst/>
                        </a:rPr>
                        <a:t>PASO 3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7000"/>
                        </a:lnSpc>
                        <a:spcAft>
                          <a:spcPts val="0"/>
                        </a:spcAft>
                      </a:pPr>
                      <a:r>
                        <a:rPr lang="es-PE" sz="900">
                          <a:effectLst/>
                        </a:rPr>
                        <a:t>Prepara el saludo para tu presentación. Ten en cuenta a quiénes te dirigirás y sobre qué tema hablarás. Luego, escribe en tarjetas de hojas de reúso las palabras que usarás para unir tus ideas durante la presentación, LOS CONECTORES( para iniciar, luego, también, para terminar )</a:t>
                      </a:r>
                      <a:r>
                        <a:rPr lang="es-PE"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4194954733"/>
                  </a:ext>
                </a:extLst>
              </a:tr>
              <a:tr h="496781">
                <a:tc>
                  <a:txBody>
                    <a:bodyPr/>
                    <a:lstStyle/>
                    <a:p>
                      <a:pPr marL="635">
                        <a:lnSpc>
                          <a:spcPct val="107000"/>
                        </a:lnSpc>
                        <a:spcAft>
                          <a:spcPts val="0"/>
                        </a:spcAft>
                      </a:pPr>
                      <a:r>
                        <a:rPr lang="en-US" sz="1000">
                          <a:effectLst/>
                        </a:rPr>
                        <a:t>PASO 4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7000"/>
                        </a:lnSpc>
                        <a:spcAft>
                          <a:spcPts val="0"/>
                        </a:spcAft>
                      </a:pPr>
                      <a:r>
                        <a:rPr lang="es-PE" sz="900">
                          <a:effectLst/>
                        </a:rPr>
                        <a:t>Ensaya la presentación mostrando tus trabajos y empleando las expresiones “para iniciar”, “luego”, “también” y “para terminar”. Procura pronunciar bien las palabras para que se entiendan las ideas.</a:t>
                      </a:r>
                      <a:r>
                        <a:rPr lang="es-PE"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3422524236"/>
                  </a:ext>
                </a:extLst>
              </a:tr>
              <a:tr h="344436">
                <a:tc>
                  <a:txBody>
                    <a:bodyPr/>
                    <a:lstStyle/>
                    <a:p>
                      <a:pPr marL="635">
                        <a:lnSpc>
                          <a:spcPct val="107000"/>
                        </a:lnSpc>
                        <a:spcAft>
                          <a:spcPts val="0"/>
                        </a:spcAft>
                      </a:pPr>
                      <a:r>
                        <a:rPr lang="en-US" sz="900">
                          <a:effectLst/>
                        </a:rPr>
                        <a:t>PASO 5</a:t>
                      </a:r>
                      <a:r>
                        <a:rPr lang="en-US"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7000"/>
                        </a:lnSpc>
                        <a:spcAft>
                          <a:spcPts val="0"/>
                        </a:spcAft>
                      </a:pPr>
                      <a:r>
                        <a:rPr lang="es-PE" sz="900">
                          <a:effectLst/>
                        </a:rPr>
                        <a:t>Evalúa, con ayuda de un familiar, el ensayo de tu presentación mediante la ficha de evaluación de la sesión.</a:t>
                      </a:r>
                      <a:r>
                        <a:rPr lang="es-PE"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2163397649"/>
                  </a:ext>
                </a:extLst>
              </a:tr>
              <a:tr h="192090">
                <a:tc>
                  <a:txBody>
                    <a:bodyPr/>
                    <a:lstStyle/>
                    <a:p>
                      <a:pPr>
                        <a:lnSpc>
                          <a:spcPct val="107000"/>
                        </a:lnSpc>
                        <a:spcAft>
                          <a:spcPts val="0"/>
                        </a:spcAft>
                      </a:pPr>
                      <a:r>
                        <a:rPr lang="es-PE" sz="9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marL="1479550">
                        <a:lnSpc>
                          <a:spcPct val="107000"/>
                        </a:lnSpc>
                        <a:spcAft>
                          <a:spcPts val="0"/>
                        </a:spcAft>
                      </a:pPr>
                      <a:r>
                        <a:rPr lang="en-US" sz="1000">
                          <a:effectLst/>
                        </a:rPr>
                        <a:t>DURANTE DE LA EXPOSICION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34628746"/>
                  </a:ext>
                </a:extLst>
              </a:tr>
              <a:tr h="496781">
                <a:tc>
                  <a:txBody>
                    <a:bodyPr/>
                    <a:lstStyle/>
                    <a:p>
                      <a:pPr marL="20320">
                        <a:lnSpc>
                          <a:spcPct val="107000"/>
                        </a:lnSpc>
                        <a:spcAft>
                          <a:spcPts val="0"/>
                        </a:spcAft>
                      </a:pPr>
                      <a:r>
                        <a:rPr lang="en-US" sz="1000">
                          <a:effectLst/>
                        </a:rPr>
                        <a:t>PASO 6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7000"/>
                        </a:lnSpc>
                        <a:spcAft>
                          <a:spcPts val="0"/>
                        </a:spcAft>
                      </a:pPr>
                      <a:r>
                        <a:rPr lang="es-PE" sz="900">
                          <a:effectLst/>
                        </a:rPr>
                        <a:t>Realiza tu presentación considerando las sugerencias: Saluda a las personas a quienes te diriges. • Muestra los trabajos que elaboraste. • Usa un tono de voz adecuado y pronuncia las palabras con claridad. </a:t>
                      </a:r>
                      <a:r>
                        <a:rPr lang="en-US" sz="900">
                          <a:effectLst/>
                        </a:rPr>
                        <a:t>• Al finalizar, agradece a las personas que te escucharon</a:t>
                      </a:r>
                      <a:r>
                        <a:rPr lang="en-US"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1215484663"/>
                  </a:ext>
                </a:extLst>
              </a:tr>
              <a:tr h="192090">
                <a:tc>
                  <a:txBody>
                    <a:bodyPr/>
                    <a:lstStyle/>
                    <a:p>
                      <a:pPr>
                        <a:lnSpc>
                          <a:spcPct val="107000"/>
                        </a:lnSpc>
                        <a:spcAft>
                          <a:spcPts val="0"/>
                        </a:spcAft>
                      </a:pPr>
                      <a:r>
                        <a:rPr lang="en-US" sz="9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marL="1485900">
                        <a:lnSpc>
                          <a:spcPct val="107000"/>
                        </a:lnSpc>
                        <a:spcAft>
                          <a:spcPts val="0"/>
                        </a:spcAft>
                      </a:pPr>
                      <a:r>
                        <a:rPr lang="en-US" sz="900">
                          <a:effectLst/>
                        </a:rPr>
                        <a:t>DESPUÉS DE LA PRESENTACIÓN</a:t>
                      </a:r>
                      <a:r>
                        <a:rPr lang="en-US" sz="1000">
                          <a:effectLst/>
                        </a:rPr>
                        <a:t>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3535797750"/>
                  </a:ext>
                </a:extLst>
              </a:tr>
              <a:tr h="629173">
                <a:tc>
                  <a:txBody>
                    <a:bodyPr/>
                    <a:lstStyle/>
                    <a:p>
                      <a:pPr marL="20320">
                        <a:lnSpc>
                          <a:spcPct val="107000"/>
                        </a:lnSpc>
                        <a:spcAft>
                          <a:spcPts val="0"/>
                        </a:spcAft>
                      </a:pPr>
                      <a:r>
                        <a:rPr lang="en-US" sz="1000">
                          <a:effectLst/>
                        </a:rPr>
                        <a:t>PASO 7 </a:t>
                      </a: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tc>
                  <a:txBody>
                    <a:bodyPr/>
                    <a:lstStyle/>
                    <a:p>
                      <a:pPr>
                        <a:lnSpc>
                          <a:spcPct val="100000"/>
                        </a:lnSpc>
                        <a:spcAft>
                          <a:spcPts val="0"/>
                        </a:spcAft>
                      </a:pPr>
                      <a:r>
                        <a:rPr lang="es-PE" sz="900" dirty="0">
                          <a:effectLst/>
                        </a:rPr>
                        <a:t>Comenta con un familiar cómo te sentiste durante la presentación. Luego, revisa, con su ayuda, qué podrías hacer para mejorar en tus próximas presentaciones. • Evalúa tus </a:t>
                      </a:r>
                      <a:endParaRPr lang="en-US" sz="900" dirty="0">
                        <a:effectLst/>
                      </a:endParaRPr>
                    </a:p>
                    <a:p>
                      <a:pPr>
                        <a:lnSpc>
                          <a:spcPct val="107000"/>
                        </a:lnSpc>
                        <a:spcAft>
                          <a:spcPts val="0"/>
                        </a:spcAft>
                      </a:pPr>
                      <a:r>
                        <a:rPr lang="es-PE" sz="900" dirty="0">
                          <a:effectLst/>
                        </a:rPr>
                        <a:t>aprendizajes con el apoyo de un familiar. Señala el logro, según corresponda EN UN CUADRO De  evaluación de la </a:t>
                      </a:r>
                      <a:r>
                        <a:rPr lang="es-PE" sz="900" dirty="0" err="1">
                          <a:effectLst/>
                        </a:rPr>
                        <a:t>sesón</a:t>
                      </a:r>
                      <a:r>
                        <a:rPr lang="es-PE" sz="900" dirty="0">
                          <a:effectLst/>
                        </a:rPr>
                        <a:t>.</a:t>
                      </a:r>
                      <a:r>
                        <a:rPr lang="es-PE" sz="1000" dirty="0">
                          <a:effectLst/>
                        </a:rPr>
                        <a:t> </a:t>
                      </a:r>
                      <a:endParaRPr lang="en-US"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46917" marT="25885" marB="0"/>
                </a:tc>
                <a:extLst>
                  <a:ext uri="{0D108BD9-81ED-4DB2-BD59-A6C34878D82A}">
                    <a16:rowId xmlns:a16="http://schemas.microsoft.com/office/drawing/2014/main" val="2320404051"/>
                  </a:ext>
                </a:extLst>
              </a:tr>
            </a:tbl>
          </a:graphicData>
        </a:graphic>
      </p:graphicFrame>
      <p:sp>
        <p:nvSpPr>
          <p:cNvPr id="19" name="Rectangle 18"/>
          <p:cNvSpPr>
            <a:spLocks noChangeArrowheads="1"/>
          </p:cNvSpPr>
          <p:nvPr/>
        </p:nvSpPr>
        <p:spPr bwMode="auto">
          <a:xfrm>
            <a:off x="615822" y="727270"/>
            <a:ext cx="5219108"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262"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lgerian" panose="04020705040A02060702" pitchFamily="82" charset="0"/>
              </a:rPr>
              <a:t>   </a:t>
            </a:r>
            <a:r>
              <a:rPr kumimoji="0" lang="es-PE" altLang="en-US" sz="1400" b="0" i="0" u="none" strike="noStrike" cap="none" normalizeH="0" baseline="0" dirty="0">
                <a:ln>
                  <a:noFill/>
                </a:ln>
                <a:solidFill>
                  <a:srgbClr val="001F5F"/>
                </a:solidFill>
                <a:effectLst/>
                <a:latin typeface="Arial" panose="020B0604020202020204" pitchFamily="34" charset="0"/>
                <a:ea typeface="Algerian" panose="04020705040A02060702" pitchFamily="82" charset="0"/>
                <a:cs typeface="Algerian" panose="04020705040A02060702" pitchFamily="82" charset="0"/>
              </a:rPr>
              <a:t>“PASOS QUE DEBES SEGUIR PARA EXPONER UN TRABAJO ”</a:t>
            </a:r>
            <a:r>
              <a:rPr kumimoji="0" lang="es-PE"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lgerian" panose="04020705040A02060702" pitchFamily="82" charset="0"/>
              </a:rPr>
              <a:t> </a:t>
            </a:r>
            <a:endParaRPr kumimoji="0" lang="en-US" altLang="en-US" sz="1400" b="0" i="0" u="none" strike="noStrike" cap="none" normalizeH="0" baseline="0" dirty="0">
              <a:ln>
                <a:noFill/>
              </a:ln>
              <a:solidFill>
                <a:srgbClr val="001F5F"/>
              </a:solidFill>
              <a:effectLst/>
              <a:latin typeface="Arial" panose="020B0604020202020204" pitchFamily="34" charset="0"/>
              <a:ea typeface="Algerian" panose="04020705040A02060702" pitchFamily="82" charset="0"/>
              <a:cs typeface="Algerian" panose="04020705040A02060702" pitchFamily="8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NOTA: SEÑORES PADRES DE FAMILIA </a:t>
            </a:r>
            <a:r>
              <a:rPr kumimoji="0" lang="es-PE"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FAVOR</a:t>
            </a: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DE APOYARLE A SU MENOR HIJO o HIJA.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ESTA HOJA PEGAR EN SU RINCON DE ESTUDIOS PARA REVISAR Y TENER EN CUENTA.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a:t>
            </a:r>
            <a:endParaRPr kumimoji="0" lang="es-PE" altLang="en-US" sz="1800" b="0" i="0" u="none" strike="noStrike" cap="none" normalizeH="0" baseline="0" dirty="0">
              <a:ln>
                <a:noFill/>
              </a:ln>
              <a:solidFill>
                <a:schemeClr val="tx1"/>
              </a:solidFill>
              <a:effectLst/>
              <a:latin typeface="Arial" panose="020B0604020202020204" pitchFamily="34" charset="0"/>
            </a:endParaRPr>
          </a:p>
        </p:txBody>
      </p:sp>
      <p:pic>
        <p:nvPicPr>
          <p:cNvPr id="20" name="Imagen 19"/>
          <p:cNvPicPr>
            <a:picLocks noChangeAspect="1"/>
          </p:cNvPicPr>
          <p:nvPr/>
        </p:nvPicPr>
        <p:blipFill>
          <a:blip r:embed="rId2"/>
          <a:stretch>
            <a:fillRect/>
          </a:stretch>
        </p:blipFill>
        <p:spPr>
          <a:xfrm>
            <a:off x="6661474" y="727270"/>
            <a:ext cx="4479277" cy="2660585"/>
          </a:xfrm>
          <a:prstGeom prst="rect">
            <a:avLst/>
          </a:prstGeom>
        </p:spPr>
      </p:pic>
      <p:pic>
        <p:nvPicPr>
          <p:cNvPr id="21" name="Imagen 20"/>
          <p:cNvPicPr>
            <a:picLocks noChangeAspect="1"/>
          </p:cNvPicPr>
          <p:nvPr/>
        </p:nvPicPr>
        <p:blipFill>
          <a:blip r:embed="rId3"/>
          <a:stretch>
            <a:fillRect/>
          </a:stretch>
        </p:blipFill>
        <p:spPr>
          <a:xfrm>
            <a:off x="6500812" y="3943327"/>
            <a:ext cx="5143500" cy="2182700"/>
          </a:xfrm>
          <a:prstGeom prst="rect">
            <a:avLst/>
          </a:prstGeom>
        </p:spPr>
      </p:pic>
    </p:spTree>
    <p:extLst>
      <p:ext uri="{BB962C8B-B14F-4D97-AF65-F5344CB8AC3E}">
        <p14:creationId xmlns:p14="http://schemas.microsoft.com/office/powerpoint/2010/main" val="2827408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813173"/>
            <a:ext cx="6096000" cy="3231654"/>
          </a:xfrm>
          <a:prstGeom prst="rect">
            <a:avLst/>
          </a:prstGeom>
          <a:solidFill>
            <a:schemeClr val="bg1"/>
          </a:solidFill>
          <a:ln w="38100">
            <a:solidFill>
              <a:srgbClr val="0070C0"/>
            </a:solidFill>
          </a:ln>
        </p:spPr>
        <p:txBody>
          <a:bodyPr>
            <a:spAutoFit/>
          </a:bodyPr>
          <a:lstStyle/>
          <a:p>
            <a:pPr lvl="0">
              <a:buClr>
                <a:srgbClr val="A53010"/>
              </a:buClr>
            </a:pPr>
            <a:r>
              <a:rPr lang="es-MX" sz="2400" b="1" dirty="0">
                <a:solidFill>
                  <a:prstClr val="black">
                    <a:lumMod val="75000"/>
                    <a:lumOff val="25000"/>
                  </a:prstClr>
                </a:solidFill>
              </a:rPr>
              <a:t>Resultados:</a:t>
            </a:r>
            <a:endParaRPr lang="es-MX" dirty="0">
              <a:solidFill>
                <a:prstClr val="black">
                  <a:lumMod val="75000"/>
                  <a:lumOff val="25000"/>
                </a:prstClr>
              </a:solidFill>
            </a:endParaRPr>
          </a:p>
          <a:p>
            <a:pPr marL="273050" lvl="0" indent="-273050">
              <a:buClr>
                <a:srgbClr val="A53010"/>
              </a:buClr>
            </a:pPr>
            <a:r>
              <a:rPr lang="es-MX" dirty="0">
                <a:solidFill>
                  <a:prstClr val="black">
                    <a:lumMod val="75000"/>
                    <a:lumOff val="25000"/>
                  </a:prstClr>
                </a:solidFill>
              </a:rPr>
              <a:t>-   Mejorar la expresión oral, se expresan cada vez mejor, sin temor.</a:t>
            </a:r>
          </a:p>
          <a:p>
            <a:pPr marL="285750" lvl="0" indent="-285750">
              <a:buClr>
                <a:srgbClr val="A53010"/>
              </a:buClr>
              <a:buFontTx/>
              <a:buChar char="-"/>
            </a:pPr>
            <a:r>
              <a:rPr lang="es-MX" dirty="0">
                <a:solidFill>
                  <a:prstClr val="black">
                    <a:lumMod val="75000"/>
                    <a:lumOff val="25000"/>
                  </a:prstClr>
                </a:solidFill>
              </a:rPr>
              <a:t>Elevar la comprensión lectora.</a:t>
            </a:r>
          </a:p>
          <a:p>
            <a:pPr marL="285750" lvl="0" indent="-285750">
              <a:buClr>
                <a:srgbClr val="A53010"/>
              </a:buClr>
              <a:buFontTx/>
              <a:buChar char="-"/>
            </a:pPr>
            <a:r>
              <a:rPr lang="es-MX" dirty="0">
                <a:solidFill>
                  <a:prstClr val="black">
                    <a:lumMod val="75000"/>
                    <a:lumOff val="25000"/>
                  </a:prstClr>
                </a:solidFill>
              </a:rPr>
              <a:t>Mayor responsabilidad de las familias en la educación de sus hijos.</a:t>
            </a:r>
          </a:p>
          <a:p>
            <a:pPr marL="285750" lvl="0" indent="-285750">
              <a:buClr>
                <a:srgbClr val="A53010"/>
              </a:buClr>
              <a:buFontTx/>
              <a:buChar char="-"/>
            </a:pPr>
            <a:r>
              <a:rPr lang="es-MX" dirty="0">
                <a:solidFill>
                  <a:prstClr val="black">
                    <a:lumMod val="75000"/>
                    <a:lumOff val="25000"/>
                  </a:prstClr>
                </a:solidFill>
              </a:rPr>
              <a:t>Elevar la autoestima de los estudiantes.</a:t>
            </a:r>
          </a:p>
          <a:p>
            <a:pPr marL="285750" lvl="0" indent="-285750">
              <a:buClr>
                <a:srgbClr val="A53010"/>
              </a:buClr>
              <a:buFontTx/>
              <a:buChar char="-"/>
            </a:pPr>
            <a:r>
              <a:rPr lang="es-MX" dirty="0">
                <a:solidFill>
                  <a:prstClr val="black">
                    <a:lumMod val="75000"/>
                    <a:lumOff val="25000"/>
                  </a:prstClr>
                </a:solidFill>
              </a:rPr>
              <a:t> </a:t>
            </a:r>
            <a:r>
              <a:rPr lang="es-MX" dirty="0" err="1">
                <a:solidFill>
                  <a:prstClr val="black">
                    <a:lumMod val="75000"/>
                    <a:lumOff val="25000"/>
                  </a:prstClr>
                </a:solidFill>
              </a:rPr>
              <a:t>Sientir</a:t>
            </a:r>
            <a:r>
              <a:rPr lang="es-MX" dirty="0">
                <a:solidFill>
                  <a:prstClr val="black">
                    <a:lumMod val="75000"/>
                    <a:lumOff val="25000"/>
                  </a:prstClr>
                </a:solidFill>
              </a:rPr>
              <a:t> felicidad  al mencionar “ya leí 3 obras completas”.</a:t>
            </a:r>
          </a:p>
          <a:p>
            <a:pPr marL="285750" lvl="0" indent="-285750">
              <a:buClr>
                <a:srgbClr val="A53010"/>
              </a:buClr>
              <a:buFontTx/>
              <a:buChar char="-"/>
            </a:pPr>
            <a:r>
              <a:rPr lang="es-MX" dirty="0">
                <a:solidFill>
                  <a:prstClr val="black">
                    <a:lumMod val="75000"/>
                    <a:lumOff val="25000"/>
                  </a:prstClr>
                </a:solidFill>
              </a:rPr>
              <a:t> Van perdiendo la timidez al hablar para un público.</a:t>
            </a:r>
          </a:p>
          <a:p>
            <a:endParaRPr lang="es-PE" dirty="0"/>
          </a:p>
        </p:txBody>
      </p:sp>
    </p:spTree>
    <p:extLst>
      <p:ext uri="{BB962C8B-B14F-4D97-AF65-F5344CB8AC3E}">
        <p14:creationId xmlns:p14="http://schemas.microsoft.com/office/powerpoint/2010/main" val="373023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1747" y="3188462"/>
            <a:ext cx="3562350" cy="2705100"/>
          </a:xfrm>
          <a:prstGeom prst="rect">
            <a:avLst/>
          </a:prstGeom>
        </p:spPr>
      </p:pic>
      <p:sp>
        <p:nvSpPr>
          <p:cNvPr id="3" name="CuadroTexto 2"/>
          <p:cNvSpPr txBox="1"/>
          <p:nvPr/>
        </p:nvSpPr>
        <p:spPr>
          <a:xfrm>
            <a:off x="1683657" y="638629"/>
            <a:ext cx="7917543" cy="923330"/>
          </a:xfrm>
          <a:prstGeom prst="rect">
            <a:avLst/>
          </a:prstGeom>
          <a:solidFill>
            <a:schemeClr val="bg1"/>
          </a:solidFill>
          <a:ln w="38100">
            <a:solidFill>
              <a:srgbClr val="0070C0"/>
            </a:solidFill>
          </a:ln>
        </p:spPr>
        <p:txBody>
          <a:bodyPr wrap="square" rtlCol="0">
            <a:spAutoFit/>
          </a:bodyPr>
          <a:lstStyle/>
          <a:p>
            <a:r>
              <a:rPr lang="es-PE" dirty="0"/>
              <a:t>EVIDENCIAS DE LAS DIFERENTES ACTIVIDADES DE APRENDO EN CASA  DONDE LOS ESTUDIANTES HAN PRESENTADO SU EXPOSICION  DE ACUERDO A LAS ACTIVIDADES APRENDO EN CASA.  </a:t>
            </a:r>
            <a:endParaRPr lang="en-US" dirty="0"/>
          </a:p>
        </p:txBody>
      </p:sp>
      <p:pic>
        <p:nvPicPr>
          <p:cNvPr id="4" name="Imagen 3"/>
          <p:cNvPicPr>
            <a:picLocks noChangeAspect="1"/>
          </p:cNvPicPr>
          <p:nvPr/>
        </p:nvPicPr>
        <p:blipFill>
          <a:blip r:embed="rId3"/>
          <a:stretch>
            <a:fillRect/>
          </a:stretch>
        </p:blipFill>
        <p:spPr>
          <a:xfrm>
            <a:off x="4856698" y="2750173"/>
            <a:ext cx="2038350" cy="3336018"/>
          </a:xfrm>
          <a:prstGeom prst="rect">
            <a:avLst/>
          </a:prstGeom>
        </p:spPr>
      </p:pic>
      <p:pic>
        <p:nvPicPr>
          <p:cNvPr id="5" name="Imagen 4"/>
          <p:cNvPicPr>
            <a:picLocks noChangeAspect="1"/>
          </p:cNvPicPr>
          <p:nvPr/>
        </p:nvPicPr>
        <p:blipFill>
          <a:blip r:embed="rId4"/>
          <a:stretch>
            <a:fillRect/>
          </a:stretch>
        </p:blipFill>
        <p:spPr>
          <a:xfrm>
            <a:off x="7687650" y="2611461"/>
            <a:ext cx="2030144" cy="3859102"/>
          </a:xfrm>
          <a:prstGeom prst="rect">
            <a:avLst/>
          </a:prstGeom>
        </p:spPr>
      </p:pic>
      <p:sp>
        <p:nvSpPr>
          <p:cNvPr id="6" name="CuadroTexto 5"/>
          <p:cNvSpPr txBox="1"/>
          <p:nvPr/>
        </p:nvSpPr>
        <p:spPr>
          <a:xfrm>
            <a:off x="7483227" y="1931307"/>
            <a:ext cx="2438989" cy="523220"/>
          </a:xfrm>
          <a:prstGeom prst="rect">
            <a:avLst/>
          </a:prstGeom>
          <a:solidFill>
            <a:schemeClr val="bg1"/>
          </a:solidFill>
          <a:ln w="38100">
            <a:solidFill>
              <a:srgbClr val="0070C0"/>
            </a:solidFill>
          </a:ln>
        </p:spPr>
        <p:txBody>
          <a:bodyPr wrap="square" rtlCol="0">
            <a:spAutoFit/>
          </a:bodyPr>
          <a:lstStyle/>
          <a:p>
            <a:r>
              <a:rPr lang="es-PE" sz="1400" dirty="0"/>
              <a:t>ESTUDIANTE DE 1°GRADO DE LA I.E. HUAYUCACHI</a:t>
            </a:r>
            <a:endParaRPr lang="en-US" sz="1400" dirty="0"/>
          </a:p>
        </p:txBody>
      </p:sp>
      <p:sp>
        <p:nvSpPr>
          <p:cNvPr id="7" name="CuadroTexto 6"/>
          <p:cNvSpPr txBox="1"/>
          <p:nvPr/>
        </p:nvSpPr>
        <p:spPr>
          <a:xfrm>
            <a:off x="501746" y="2611461"/>
            <a:ext cx="2828307" cy="523220"/>
          </a:xfrm>
          <a:prstGeom prst="rect">
            <a:avLst/>
          </a:prstGeom>
          <a:solidFill>
            <a:schemeClr val="bg1"/>
          </a:solidFill>
          <a:ln w="38100">
            <a:solidFill>
              <a:srgbClr val="0070C0"/>
            </a:solidFill>
          </a:ln>
        </p:spPr>
        <p:txBody>
          <a:bodyPr wrap="square" rtlCol="0">
            <a:spAutoFit/>
          </a:bodyPr>
          <a:lstStyle/>
          <a:p>
            <a:pPr algn="ctr"/>
            <a:r>
              <a:rPr lang="es-PE" sz="1400" dirty="0"/>
              <a:t>ESTUDIANTE DE 2° GRADO DE LA I.E. SAÑOS CHAUPI</a:t>
            </a:r>
            <a:endParaRPr lang="en-US" sz="1400" dirty="0"/>
          </a:p>
        </p:txBody>
      </p:sp>
      <p:sp>
        <p:nvSpPr>
          <p:cNvPr id="8" name="CuadroTexto 7"/>
          <p:cNvSpPr txBox="1"/>
          <p:nvPr/>
        </p:nvSpPr>
        <p:spPr>
          <a:xfrm>
            <a:off x="4258619" y="2163887"/>
            <a:ext cx="2828307" cy="523220"/>
          </a:xfrm>
          <a:prstGeom prst="rect">
            <a:avLst/>
          </a:prstGeom>
          <a:solidFill>
            <a:schemeClr val="bg1"/>
          </a:solidFill>
          <a:ln w="38100">
            <a:solidFill>
              <a:srgbClr val="0070C0"/>
            </a:solidFill>
          </a:ln>
        </p:spPr>
        <p:txBody>
          <a:bodyPr wrap="square" rtlCol="0">
            <a:spAutoFit/>
          </a:bodyPr>
          <a:lstStyle/>
          <a:p>
            <a:pPr algn="ctr"/>
            <a:r>
              <a:rPr lang="es-PE" sz="1400" dirty="0"/>
              <a:t>ESTUDIANTE DE 6° GRADO DE LA I.E. SAÑOS CHAUPI</a:t>
            </a:r>
            <a:endParaRPr lang="en-US" sz="1400" dirty="0"/>
          </a:p>
        </p:txBody>
      </p:sp>
    </p:spTree>
    <p:extLst>
      <p:ext uri="{BB962C8B-B14F-4D97-AF65-F5344CB8AC3E}">
        <p14:creationId xmlns:p14="http://schemas.microsoft.com/office/powerpoint/2010/main" val="359217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45254" y="1572607"/>
            <a:ext cx="1981372" cy="3712786"/>
          </a:xfrm>
          <a:prstGeom prst="rect">
            <a:avLst/>
          </a:prstGeom>
        </p:spPr>
      </p:pic>
      <p:pic>
        <p:nvPicPr>
          <p:cNvPr id="3" name="Imagen 2"/>
          <p:cNvPicPr>
            <a:picLocks noChangeAspect="1"/>
          </p:cNvPicPr>
          <p:nvPr/>
        </p:nvPicPr>
        <p:blipFill>
          <a:blip r:embed="rId3"/>
          <a:stretch>
            <a:fillRect/>
          </a:stretch>
        </p:blipFill>
        <p:spPr>
          <a:xfrm>
            <a:off x="1333669" y="1532543"/>
            <a:ext cx="2076450" cy="3752850"/>
          </a:xfrm>
          <a:prstGeom prst="rect">
            <a:avLst/>
          </a:prstGeom>
        </p:spPr>
      </p:pic>
      <p:pic>
        <p:nvPicPr>
          <p:cNvPr id="4" name="Imagen 3"/>
          <p:cNvPicPr>
            <a:picLocks noChangeAspect="1"/>
          </p:cNvPicPr>
          <p:nvPr/>
        </p:nvPicPr>
        <p:blipFill>
          <a:blip r:embed="rId4"/>
          <a:stretch>
            <a:fillRect/>
          </a:stretch>
        </p:blipFill>
        <p:spPr>
          <a:xfrm rot="19650704">
            <a:off x="5516017" y="1006305"/>
            <a:ext cx="4432660" cy="4845386"/>
          </a:xfrm>
          <a:prstGeom prst="rect">
            <a:avLst/>
          </a:prstGeom>
        </p:spPr>
      </p:pic>
    </p:spTree>
    <p:extLst>
      <p:ext uri="{BB962C8B-B14F-4D97-AF65-F5344CB8AC3E}">
        <p14:creationId xmlns:p14="http://schemas.microsoft.com/office/powerpoint/2010/main" val="77955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344112" y="2015471"/>
            <a:ext cx="2000250" cy="3638550"/>
          </a:xfrm>
          <a:prstGeom prst="rect">
            <a:avLst/>
          </a:prstGeom>
        </p:spPr>
      </p:pic>
      <p:pic>
        <p:nvPicPr>
          <p:cNvPr id="4" name="Imagen 3"/>
          <p:cNvPicPr>
            <a:picLocks noChangeAspect="1"/>
          </p:cNvPicPr>
          <p:nvPr/>
        </p:nvPicPr>
        <p:blipFill>
          <a:blip r:embed="rId3"/>
          <a:stretch>
            <a:fillRect/>
          </a:stretch>
        </p:blipFill>
        <p:spPr>
          <a:xfrm>
            <a:off x="4312693" y="1901171"/>
            <a:ext cx="2019300" cy="3752850"/>
          </a:xfrm>
          <a:prstGeom prst="rect">
            <a:avLst/>
          </a:prstGeom>
        </p:spPr>
      </p:pic>
      <p:sp>
        <p:nvSpPr>
          <p:cNvPr id="7" name="CuadroTexto 6"/>
          <p:cNvSpPr txBox="1"/>
          <p:nvPr/>
        </p:nvSpPr>
        <p:spPr>
          <a:xfrm>
            <a:off x="4312693" y="450376"/>
            <a:ext cx="2988860" cy="1169551"/>
          </a:xfrm>
          <a:prstGeom prst="rect">
            <a:avLst/>
          </a:prstGeom>
          <a:solidFill>
            <a:schemeClr val="bg1"/>
          </a:solidFill>
          <a:ln w="38100">
            <a:solidFill>
              <a:srgbClr val="0070C0"/>
            </a:solidFill>
          </a:ln>
        </p:spPr>
        <p:txBody>
          <a:bodyPr wrap="square" rtlCol="0">
            <a:spAutoFit/>
          </a:bodyPr>
          <a:lstStyle/>
          <a:p>
            <a:pPr algn="ctr"/>
            <a:r>
              <a:rPr lang="es-PE" sz="1400" dirty="0"/>
              <a:t>EVIDENCIAS DE LOS ESTUDIANTES DE LA I.E.N° 30251 SAÑOS CHAUPI DECLAMANDO POESIAS DEMOSTRADO SU TALENTO.</a:t>
            </a:r>
            <a:endParaRPr lang="en-US" sz="1400" dirty="0"/>
          </a:p>
          <a:p>
            <a:pPr algn="ctr"/>
            <a:r>
              <a:rPr lang="es-PE" sz="1400" dirty="0"/>
              <a:t> </a:t>
            </a:r>
            <a:endParaRPr lang="en-US" sz="1400" dirty="0"/>
          </a:p>
        </p:txBody>
      </p:sp>
      <p:pic>
        <p:nvPicPr>
          <p:cNvPr id="2" name="Imagen 1"/>
          <p:cNvPicPr>
            <a:picLocks noChangeAspect="1"/>
          </p:cNvPicPr>
          <p:nvPr/>
        </p:nvPicPr>
        <p:blipFill>
          <a:blip r:embed="rId4"/>
          <a:stretch>
            <a:fillRect/>
          </a:stretch>
        </p:blipFill>
        <p:spPr>
          <a:xfrm>
            <a:off x="7300324" y="1901171"/>
            <a:ext cx="2048434" cy="3752850"/>
          </a:xfrm>
          <a:prstGeom prst="rect">
            <a:avLst/>
          </a:prstGeom>
        </p:spPr>
      </p:pic>
    </p:spTree>
    <p:extLst>
      <p:ext uri="{BB962C8B-B14F-4D97-AF65-F5344CB8AC3E}">
        <p14:creationId xmlns:p14="http://schemas.microsoft.com/office/powerpoint/2010/main" val="4030077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6314139" y="676139"/>
            <a:ext cx="3084843" cy="5614903"/>
          </a:xfrm>
          <a:prstGeom prst="rect">
            <a:avLst/>
          </a:prstGeom>
        </p:spPr>
      </p:pic>
      <p:sp>
        <p:nvSpPr>
          <p:cNvPr id="3" name="Rectángulo 2"/>
          <p:cNvSpPr/>
          <p:nvPr/>
        </p:nvSpPr>
        <p:spPr>
          <a:xfrm>
            <a:off x="5900383" y="75974"/>
            <a:ext cx="5672919" cy="1200329"/>
          </a:xfrm>
          <a:prstGeom prst="rect">
            <a:avLst/>
          </a:prstGeom>
          <a:solidFill>
            <a:schemeClr val="bg1"/>
          </a:solidFill>
          <a:ln w="38100">
            <a:solidFill>
              <a:srgbClr val="0070C0"/>
            </a:solidFill>
          </a:ln>
        </p:spPr>
        <p:txBody>
          <a:bodyPr wrap="square">
            <a:spAutoFit/>
          </a:bodyPr>
          <a:lstStyle/>
          <a:p>
            <a:r>
              <a:rPr lang="es-PE" dirty="0"/>
              <a:t>Niña Sofía </a:t>
            </a:r>
            <a:r>
              <a:rPr lang="es-PE" dirty="0" err="1"/>
              <a:t>Reymundo</a:t>
            </a:r>
            <a:r>
              <a:rPr lang="es-PE" dirty="0"/>
              <a:t> Palomino del segundo grado, dedicando una poesía a las MAESTRAS de Institución Educativa 31465 “Virgen de Lourdes” del Distrito de </a:t>
            </a:r>
            <a:r>
              <a:rPr lang="es-PE" dirty="0" err="1"/>
              <a:t>Huayucachi</a:t>
            </a:r>
            <a:r>
              <a:rPr lang="es-PE" dirty="0"/>
              <a:t>.</a:t>
            </a:r>
          </a:p>
        </p:txBody>
      </p:sp>
      <p:sp>
        <p:nvSpPr>
          <p:cNvPr id="4" name="CuadroTexto 3"/>
          <p:cNvSpPr txBox="1"/>
          <p:nvPr/>
        </p:nvSpPr>
        <p:spPr>
          <a:xfrm>
            <a:off x="1610660" y="306806"/>
            <a:ext cx="2115403" cy="369332"/>
          </a:xfrm>
          <a:prstGeom prst="rect">
            <a:avLst/>
          </a:prstGeom>
          <a:noFill/>
        </p:spPr>
        <p:txBody>
          <a:bodyPr wrap="square" rtlCol="0">
            <a:spAutoFit/>
          </a:bodyPr>
          <a:lstStyle/>
          <a:p>
            <a:r>
              <a:rPr lang="es-PE" dirty="0"/>
              <a:t>DIA DEL MAESTRO</a:t>
            </a:r>
            <a:endParaRPr lang="en-US" dirty="0"/>
          </a:p>
        </p:txBody>
      </p:sp>
      <p:sp>
        <p:nvSpPr>
          <p:cNvPr id="5" name="Rectángulo 4"/>
          <p:cNvSpPr/>
          <p:nvPr/>
        </p:nvSpPr>
        <p:spPr>
          <a:xfrm>
            <a:off x="418532" y="676138"/>
            <a:ext cx="5481851" cy="1200329"/>
          </a:xfrm>
          <a:prstGeom prst="rect">
            <a:avLst/>
          </a:prstGeom>
          <a:solidFill>
            <a:schemeClr val="bg1"/>
          </a:solidFill>
          <a:ln w="38100">
            <a:solidFill>
              <a:srgbClr val="0070C0"/>
            </a:solidFill>
          </a:ln>
        </p:spPr>
        <p:txBody>
          <a:bodyPr wrap="square">
            <a:spAutoFit/>
          </a:bodyPr>
          <a:lstStyle/>
          <a:p>
            <a:r>
              <a:rPr lang="es-PE" dirty="0"/>
              <a:t>Niña </a:t>
            </a:r>
            <a:r>
              <a:rPr lang="es-PE" dirty="0" err="1"/>
              <a:t>Britany</a:t>
            </a:r>
            <a:r>
              <a:rPr lang="es-PE" dirty="0"/>
              <a:t> Sánchez Arauco del segundo grado, dedicando una poesía a las MAESTRAS de Institución Educativa 31465 “Virgen de Lourdes” del Distrito de </a:t>
            </a:r>
            <a:r>
              <a:rPr lang="es-PE" dirty="0" err="1"/>
              <a:t>Huayucachi</a:t>
            </a:r>
            <a:r>
              <a:rPr lang="es-PE" dirty="0"/>
              <a:t>.</a:t>
            </a:r>
          </a:p>
        </p:txBody>
      </p:sp>
      <p:pic>
        <p:nvPicPr>
          <p:cNvPr id="6" name="VID-20200705-WA00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1304257" y="2691025"/>
            <a:ext cx="4468766" cy="3157270"/>
          </a:xfrm>
          <a:prstGeom prst="rect">
            <a:avLst/>
          </a:prstGeom>
        </p:spPr>
      </p:pic>
    </p:spTree>
    <p:extLst>
      <p:ext uri="{BB962C8B-B14F-4D97-AF65-F5344CB8AC3E}">
        <p14:creationId xmlns:p14="http://schemas.microsoft.com/office/powerpoint/2010/main" val="156030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1C484AB9-609D-45FE-B5C2-CF937FD4A824}"/>
              </a:ext>
            </a:extLst>
          </p:cNvPr>
          <p:cNvSpPr txBox="1">
            <a:spLocks/>
          </p:cNvSpPr>
          <p:nvPr/>
        </p:nvSpPr>
        <p:spPr>
          <a:xfrm>
            <a:off x="2589212" y="679507"/>
            <a:ext cx="8915400" cy="6021543"/>
          </a:xfrm>
          <a:prstGeom prst="rect">
            <a:avLst/>
          </a:prstGeom>
        </p:spPr>
        <p:txBody>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PE" dirty="0"/>
              <a:t>Registro fotográfico de la recepción de las obras y  lectura en casa.</a:t>
            </a:r>
          </a:p>
          <a:p>
            <a:endParaRPr lang="es-PE" dirty="0"/>
          </a:p>
        </p:txBody>
      </p:sp>
      <p:pic>
        <p:nvPicPr>
          <p:cNvPr id="3" name="Imagen 2"/>
          <p:cNvPicPr>
            <a:picLocks noChangeAspect="1"/>
          </p:cNvPicPr>
          <p:nvPr/>
        </p:nvPicPr>
        <p:blipFill>
          <a:blip r:embed="rId2"/>
          <a:stretch>
            <a:fillRect/>
          </a:stretch>
        </p:blipFill>
        <p:spPr>
          <a:xfrm>
            <a:off x="4198422" y="4162567"/>
            <a:ext cx="1896020" cy="2538483"/>
          </a:xfrm>
          <a:prstGeom prst="rect">
            <a:avLst/>
          </a:prstGeom>
        </p:spPr>
      </p:pic>
      <p:pic>
        <p:nvPicPr>
          <p:cNvPr id="4" name="Imagen 3"/>
          <p:cNvPicPr>
            <a:picLocks noChangeAspect="1"/>
          </p:cNvPicPr>
          <p:nvPr/>
        </p:nvPicPr>
        <p:blipFill>
          <a:blip r:embed="rId3"/>
          <a:stretch>
            <a:fillRect/>
          </a:stretch>
        </p:blipFill>
        <p:spPr>
          <a:xfrm>
            <a:off x="7703652" y="1397269"/>
            <a:ext cx="2298391" cy="2889754"/>
          </a:xfrm>
          <a:prstGeom prst="rect">
            <a:avLst/>
          </a:prstGeom>
        </p:spPr>
      </p:pic>
      <p:pic>
        <p:nvPicPr>
          <p:cNvPr id="5" name="Imagen 4"/>
          <p:cNvPicPr>
            <a:picLocks noChangeAspect="1"/>
          </p:cNvPicPr>
          <p:nvPr/>
        </p:nvPicPr>
        <p:blipFill>
          <a:blip r:embed="rId4"/>
          <a:stretch>
            <a:fillRect/>
          </a:stretch>
        </p:blipFill>
        <p:spPr>
          <a:xfrm>
            <a:off x="3984177" y="1397269"/>
            <a:ext cx="2304488" cy="2560542"/>
          </a:xfrm>
          <a:prstGeom prst="rect">
            <a:avLst/>
          </a:prstGeom>
        </p:spPr>
      </p:pic>
      <p:pic>
        <p:nvPicPr>
          <p:cNvPr id="6" name="Imagen 5"/>
          <p:cNvPicPr>
            <a:picLocks noChangeAspect="1"/>
          </p:cNvPicPr>
          <p:nvPr/>
        </p:nvPicPr>
        <p:blipFill>
          <a:blip r:embed="rId5"/>
          <a:stretch>
            <a:fillRect/>
          </a:stretch>
        </p:blipFill>
        <p:spPr>
          <a:xfrm>
            <a:off x="856113" y="1397269"/>
            <a:ext cx="1975275" cy="2633700"/>
          </a:xfrm>
          <a:prstGeom prst="rect">
            <a:avLst/>
          </a:prstGeom>
        </p:spPr>
      </p:pic>
      <p:sp>
        <p:nvSpPr>
          <p:cNvPr id="7" name="CuadroTexto 6"/>
          <p:cNvSpPr txBox="1"/>
          <p:nvPr/>
        </p:nvSpPr>
        <p:spPr>
          <a:xfrm>
            <a:off x="450376" y="4831307"/>
            <a:ext cx="3084394" cy="954107"/>
          </a:xfrm>
          <a:prstGeom prst="rect">
            <a:avLst/>
          </a:prstGeom>
          <a:solidFill>
            <a:schemeClr val="bg1"/>
          </a:solidFill>
          <a:ln w="38100">
            <a:solidFill>
              <a:srgbClr val="0070C0"/>
            </a:solidFill>
          </a:ln>
        </p:spPr>
        <p:txBody>
          <a:bodyPr wrap="square" rtlCol="0">
            <a:spAutoFit/>
          </a:bodyPr>
          <a:lstStyle/>
          <a:p>
            <a:pPr algn="ctr"/>
            <a:r>
              <a:rPr lang="es-PE" sz="1400" dirty="0"/>
              <a:t>EVIDENCIA DE LA PRACTICA DE LECTURA EN SUS CASAS</a:t>
            </a:r>
            <a:endParaRPr lang="en-US" sz="1400" dirty="0"/>
          </a:p>
          <a:p>
            <a:pPr algn="ctr"/>
            <a:r>
              <a:rPr lang="es-PE" sz="1400" dirty="0"/>
              <a:t>DE LOS ESTUDIANTES DE 6° GRADO DE LA  I.E. COCHAS GRANDE</a:t>
            </a:r>
            <a:endParaRPr lang="en-US" sz="1400" dirty="0"/>
          </a:p>
        </p:txBody>
      </p:sp>
    </p:spTree>
    <p:extLst>
      <p:ext uri="{BB962C8B-B14F-4D97-AF65-F5344CB8AC3E}">
        <p14:creationId xmlns:p14="http://schemas.microsoft.com/office/powerpoint/2010/main" val="34954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10581" y="495371"/>
            <a:ext cx="6096000" cy="646331"/>
          </a:xfrm>
          <a:prstGeom prst="rect">
            <a:avLst/>
          </a:prstGeom>
        </p:spPr>
        <p:txBody>
          <a:bodyPr>
            <a:spAutoFit/>
          </a:bodyPr>
          <a:lstStyle/>
          <a:p>
            <a:r>
              <a:rPr lang="es-PE" dirty="0"/>
              <a:t>Entrega y recojo de los textos de lectura y Fichas de resumen a los padres y estudiantes.</a:t>
            </a:r>
          </a:p>
        </p:txBody>
      </p:sp>
      <p:pic>
        <p:nvPicPr>
          <p:cNvPr id="3" name="Imagen 2">
            <a:extLst>
              <a:ext uri="{FF2B5EF4-FFF2-40B4-BE49-F238E27FC236}">
                <a16:creationId xmlns:a16="http://schemas.microsoft.com/office/drawing/2014/main" id="{345996E1-6D85-455E-B2B3-B6279BD94F5A}"/>
              </a:ext>
            </a:extLst>
          </p:cNvPr>
          <p:cNvPicPr>
            <a:picLocks noChangeAspect="1"/>
          </p:cNvPicPr>
          <p:nvPr/>
        </p:nvPicPr>
        <p:blipFill>
          <a:blip r:embed="rId2"/>
          <a:stretch>
            <a:fillRect/>
          </a:stretch>
        </p:blipFill>
        <p:spPr>
          <a:xfrm>
            <a:off x="998133" y="1517461"/>
            <a:ext cx="1782711" cy="2376948"/>
          </a:xfrm>
          <a:prstGeom prst="rect">
            <a:avLst/>
          </a:prstGeom>
        </p:spPr>
      </p:pic>
      <p:pic>
        <p:nvPicPr>
          <p:cNvPr id="4" name="Imagen 3">
            <a:extLst>
              <a:ext uri="{FF2B5EF4-FFF2-40B4-BE49-F238E27FC236}">
                <a16:creationId xmlns:a16="http://schemas.microsoft.com/office/drawing/2014/main" id="{77832558-4300-4CC1-95F4-50C9AD21E7FA}"/>
              </a:ext>
            </a:extLst>
          </p:cNvPr>
          <p:cNvPicPr>
            <a:picLocks noChangeAspect="1"/>
          </p:cNvPicPr>
          <p:nvPr/>
        </p:nvPicPr>
        <p:blipFill>
          <a:blip r:embed="rId3"/>
          <a:stretch>
            <a:fillRect/>
          </a:stretch>
        </p:blipFill>
        <p:spPr>
          <a:xfrm>
            <a:off x="4048585" y="1517461"/>
            <a:ext cx="1845671" cy="2323619"/>
          </a:xfrm>
          <a:prstGeom prst="rect">
            <a:avLst/>
          </a:prstGeom>
        </p:spPr>
      </p:pic>
      <p:pic>
        <p:nvPicPr>
          <p:cNvPr id="5" name="Imagen 4">
            <a:extLst>
              <a:ext uri="{FF2B5EF4-FFF2-40B4-BE49-F238E27FC236}">
                <a16:creationId xmlns:a16="http://schemas.microsoft.com/office/drawing/2014/main" id="{25260D2B-EA02-48D6-9CD6-9A0050BC4C4F}"/>
              </a:ext>
            </a:extLst>
          </p:cNvPr>
          <p:cNvPicPr>
            <a:picLocks noChangeAspect="1"/>
          </p:cNvPicPr>
          <p:nvPr/>
        </p:nvPicPr>
        <p:blipFill>
          <a:blip r:embed="rId4"/>
          <a:stretch>
            <a:fillRect/>
          </a:stretch>
        </p:blipFill>
        <p:spPr>
          <a:xfrm>
            <a:off x="6841581" y="1380185"/>
            <a:ext cx="1845671" cy="2460895"/>
          </a:xfrm>
          <a:prstGeom prst="rect">
            <a:avLst/>
          </a:prstGeom>
        </p:spPr>
      </p:pic>
      <p:pic>
        <p:nvPicPr>
          <p:cNvPr id="6" name="Imagen 5">
            <a:extLst>
              <a:ext uri="{FF2B5EF4-FFF2-40B4-BE49-F238E27FC236}">
                <a16:creationId xmlns:a16="http://schemas.microsoft.com/office/drawing/2014/main" id="{C279EAA5-23B3-45D2-A591-9BCC63AA3BBB}"/>
              </a:ext>
            </a:extLst>
          </p:cNvPr>
          <p:cNvPicPr>
            <a:picLocks noChangeAspect="1"/>
          </p:cNvPicPr>
          <p:nvPr/>
        </p:nvPicPr>
        <p:blipFill>
          <a:blip r:embed="rId5"/>
          <a:stretch>
            <a:fillRect/>
          </a:stretch>
        </p:blipFill>
        <p:spPr>
          <a:xfrm>
            <a:off x="2310581" y="4041058"/>
            <a:ext cx="1972031" cy="2509758"/>
          </a:xfrm>
          <a:prstGeom prst="rect">
            <a:avLst/>
          </a:prstGeom>
        </p:spPr>
      </p:pic>
      <p:pic>
        <p:nvPicPr>
          <p:cNvPr id="7" name="Imagen 6">
            <a:extLst>
              <a:ext uri="{FF2B5EF4-FFF2-40B4-BE49-F238E27FC236}">
                <a16:creationId xmlns:a16="http://schemas.microsoft.com/office/drawing/2014/main" id="{622C9C71-67DA-4917-9A2F-7B68893A9A7E}"/>
              </a:ext>
            </a:extLst>
          </p:cNvPr>
          <p:cNvPicPr>
            <a:picLocks noChangeAspect="1"/>
          </p:cNvPicPr>
          <p:nvPr/>
        </p:nvPicPr>
        <p:blipFill>
          <a:blip r:embed="rId6"/>
          <a:stretch>
            <a:fillRect/>
          </a:stretch>
        </p:blipFill>
        <p:spPr>
          <a:xfrm>
            <a:off x="4908240" y="4041058"/>
            <a:ext cx="1972032" cy="2471253"/>
          </a:xfrm>
          <a:prstGeom prst="rect">
            <a:avLst/>
          </a:prstGeom>
        </p:spPr>
      </p:pic>
      <p:pic>
        <p:nvPicPr>
          <p:cNvPr id="8" name="Imagen 7">
            <a:extLst>
              <a:ext uri="{FF2B5EF4-FFF2-40B4-BE49-F238E27FC236}">
                <a16:creationId xmlns:a16="http://schemas.microsoft.com/office/drawing/2014/main" id="{2B01DD47-5106-4C69-8BF0-C199F5764BFA}"/>
              </a:ext>
            </a:extLst>
          </p:cNvPr>
          <p:cNvPicPr>
            <a:picLocks noChangeAspect="1"/>
          </p:cNvPicPr>
          <p:nvPr/>
        </p:nvPicPr>
        <p:blipFill>
          <a:blip r:embed="rId7"/>
          <a:stretch>
            <a:fillRect/>
          </a:stretch>
        </p:blipFill>
        <p:spPr>
          <a:xfrm>
            <a:off x="7901405" y="4041057"/>
            <a:ext cx="1972031" cy="2471253"/>
          </a:xfrm>
          <a:prstGeom prst="rect">
            <a:avLst/>
          </a:prstGeom>
        </p:spPr>
      </p:pic>
    </p:spTree>
    <p:extLst>
      <p:ext uri="{BB962C8B-B14F-4D97-AF65-F5344CB8AC3E}">
        <p14:creationId xmlns:p14="http://schemas.microsoft.com/office/powerpoint/2010/main" val="2378656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4579" y="2967335"/>
            <a:ext cx="8542852" cy="923330"/>
          </a:xfrm>
          <a:prstGeom prst="rect">
            <a:avLst/>
          </a:prstGeom>
          <a:noFill/>
        </p:spPr>
        <p:txBody>
          <a:bodyPr wrap="none" lIns="91440" tIns="45720" rIns="91440" bIns="45720">
            <a:spAutoFit/>
          </a:bodyPr>
          <a:lstStyle/>
          <a:p>
            <a:pPr algn="ctr"/>
            <a:r>
              <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PRESENTACION DE VIDEOS</a:t>
            </a:r>
          </a:p>
        </p:txBody>
      </p:sp>
    </p:spTree>
    <p:extLst>
      <p:ext uri="{BB962C8B-B14F-4D97-AF65-F5344CB8AC3E}">
        <p14:creationId xmlns:p14="http://schemas.microsoft.com/office/powerpoint/2010/main" val="131367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65075" y="112552"/>
            <a:ext cx="1369325" cy="1197634"/>
          </a:xfrm>
          <a:prstGeom prst="rect">
            <a:avLst/>
          </a:prstGeom>
        </p:spPr>
      </p:pic>
      <p:sp>
        <p:nvSpPr>
          <p:cNvPr id="4" name="Google Shape;250;p19"/>
          <p:cNvSpPr txBox="1">
            <a:spLocks/>
          </p:cNvSpPr>
          <p:nvPr/>
        </p:nvSpPr>
        <p:spPr>
          <a:xfrm>
            <a:off x="2082343" y="4640770"/>
            <a:ext cx="4666044" cy="531300"/>
          </a:xfrm>
          <a:prstGeom prst="rect">
            <a:avLst/>
          </a:prstGeom>
          <a:solidFill>
            <a:srgbClr val="00FFFF"/>
          </a:solidFill>
          <a:ln w="5715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ts val="1440"/>
              <a:buFont typeface="Arial" panose="020B0604020202020204" pitchFamily="34" charset="0"/>
              <a:buNone/>
            </a:pPr>
            <a:r>
              <a:rPr lang="es-MX" sz="2100" b="1" dirty="0" err="1">
                <a:solidFill>
                  <a:srgbClr val="20124D"/>
                </a:solidFill>
              </a:rPr>
              <a:t>Dra.NELLY</a:t>
            </a:r>
            <a:r>
              <a:rPr lang="es-MX" sz="2100" b="1" dirty="0">
                <a:solidFill>
                  <a:srgbClr val="20124D"/>
                </a:solidFill>
              </a:rPr>
              <a:t> MARCELINA LUNA DE LA ROCA</a:t>
            </a:r>
          </a:p>
        </p:txBody>
      </p:sp>
      <p:sp>
        <p:nvSpPr>
          <p:cNvPr id="5" name="Google Shape;250;p19"/>
          <p:cNvSpPr txBox="1">
            <a:spLocks/>
          </p:cNvSpPr>
          <p:nvPr/>
        </p:nvSpPr>
        <p:spPr>
          <a:xfrm>
            <a:off x="2039557" y="5667287"/>
            <a:ext cx="4975392" cy="531300"/>
          </a:xfrm>
          <a:prstGeom prst="rect">
            <a:avLst/>
          </a:prstGeom>
          <a:solidFill>
            <a:srgbClr val="00FFFF"/>
          </a:solidFill>
          <a:ln w="5715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ts val="1440"/>
              <a:buFont typeface="Arial" panose="020B0604020202020204" pitchFamily="34" charset="0"/>
              <a:buNone/>
            </a:pPr>
            <a:r>
              <a:rPr lang="es-MX" sz="2400" b="1" dirty="0" err="1">
                <a:solidFill>
                  <a:srgbClr val="20124D"/>
                </a:solidFill>
              </a:rPr>
              <a:t>Dra.MAGDALENA</a:t>
            </a:r>
            <a:r>
              <a:rPr lang="es-MX" sz="2100" b="1" dirty="0">
                <a:solidFill>
                  <a:srgbClr val="20124D"/>
                </a:solidFill>
              </a:rPr>
              <a:t> CORDOVA OMBONE</a:t>
            </a:r>
          </a:p>
        </p:txBody>
      </p:sp>
      <p:sp>
        <p:nvSpPr>
          <p:cNvPr id="8" name="Google Shape;250;p19"/>
          <p:cNvSpPr txBox="1">
            <a:spLocks/>
          </p:cNvSpPr>
          <p:nvPr/>
        </p:nvSpPr>
        <p:spPr>
          <a:xfrm>
            <a:off x="2082343" y="3634209"/>
            <a:ext cx="5082732" cy="531300"/>
          </a:xfrm>
          <a:prstGeom prst="rect">
            <a:avLst/>
          </a:prstGeom>
          <a:solidFill>
            <a:srgbClr val="00FFFF"/>
          </a:solidFill>
          <a:ln w="5715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ts val="1440"/>
              <a:buNone/>
            </a:pPr>
            <a:r>
              <a:rPr lang="es-MX" sz="2100" b="1" dirty="0">
                <a:solidFill>
                  <a:srgbClr val="20124D"/>
                </a:solidFill>
              </a:rPr>
              <a:t>Dra. OLGA MENDOZA ARENAS</a:t>
            </a:r>
          </a:p>
        </p:txBody>
      </p:sp>
      <p:sp>
        <p:nvSpPr>
          <p:cNvPr id="3" name="Rectángulo 2"/>
          <p:cNvSpPr/>
          <p:nvPr/>
        </p:nvSpPr>
        <p:spPr>
          <a:xfrm>
            <a:off x="750627" y="2161541"/>
            <a:ext cx="8786697" cy="1077218"/>
          </a:xfrm>
          <a:prstGeom prst="rect">
            <a:avLst/>
          </a:prstGeom>
          <a:noFill/>
        </p:spPr>
        <p:txBody>
          <a:bodyPr wrap="square" lIns="91440" tIns="45720" rIns="91440" bIns="45720">
            <a:spAutoFit/>
          </a:bodyPr>
          <a:lstStyle/>
          <a:p>
            <a:pPr algn="ctr"/>
            <a:endParaRPr lang="es-E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s-E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“GRUPO TRES EN UNO CON UN SOLO FIN”</a:t>
            </a:r>
            <a:endParaRPr lang="es-E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CuadroTexto 6"/>
          <p:cNvSpPr txBox="1"/>
          <p:nvPr/>
        </p:nvSpPr>
        <p:spPr>
          <a:xfrm>
            <a:off x="750627" y="1419367"/>
            <a:ext cx="2101756" cy="646331"/>
          </a:xfrm>
          <a:prstGeom prst="rect">
            <a:avLst/>
          </a:prstGeom>
          <a:noFill/>
        </p:spPr>
        <p:txBody>
          <a:bodyPr wrap="square" rtlCol="0">
            <a:spAutoFit/>
          </a:bodyPr>
          <a:lstStyle/>
          <a:p>
            <a:r>
              <a:rPr lang="es-PE" dirty="0"/>
              <a:t>I.E.N°31465- HUAYUCACHI</a:t>
            </a:r>
            <a:endParaRPr lang="en-US" dirty="0"/>
          </a:p>
        </p:txBody>
      </p:sp>
      <p:sp>
        <p:nvSpPr>
          <p:cNvPr id="9" name="CuadroTexto 8"/>
          <p:cNvSpPr txBox="1"/>
          <p:nvPr/>
        </p:nvSpPr>
        <p:spPr>
          <a:xfrm>
            <a:off x="3654550" y="1442925"/>
            <a:ext cx="2223955" cy="646331"/>
          </a:xfrm>
          <a:prstGeom prst="rect">
            <a:avLst/>
          </a:prstGeom>
          <a:noFill/>
        </p:spPr>
        <p:txBody>
          <a:bodyPr wrap="square" rtlCol="0">
            <a:spAutoFit/>
          </a:bodyPr>
          <a:lstStyle/>
          <a:p>
            <a:pPr algn="ctr"/>
            <a:r>
              <a:rPr lang="es-PE" dirty="0" err="1"/>
              <a:t>I.E.N°</a:t>
            </a:r>
            <a:r>
              <a:rPr lang="es-PE" dirty="0"/>
              <a:t> 30212- COCHAS GRANDE</a:t>
            </a:r>
            <a:endParaRPr lang="en-US" dirty="0"/>
          </a:p>
        </p:txBody>
      </p:sp>
      <p:sp>
        <p:nvSpPr>
          <p:cNvPr id="10" name="CuadroTexto 9"/>
          <p:cNvSpPr txBox="1"/>
          <p:nvPr/>
        </p:nvSpPr>
        <p:spPr>
          <a:xfrm>
            <a:off x="7343756" y="1422877"/>
            <a:ext cx="2004960" cy="646331"/>
          </a:xfrm>
          <a:prstGeom prst="rect">
            <a:avLst/>
          </a:prstGeom>
          <a:noFill/>
        </p:spPr>
        <p:txBody>
          <a:bodyPr wrap="square" rtlCol="0">
            <a:spAutoFit/>
          </a:bodyPr>
          <a:lstStyle/>
          <a:p>
            <a:r>
              <a:rPr lang="es-PE" dirty="0"/>
              <a:t>I.E.N°30251-SAÑOS CHAUPI</a:t>
            </a:r>
            <a:endParaRPr lang="en-US" dirty="0"/>
          </a:p>
        </p:txBody>
      </p:sp>
      <p:pic>
        <p:nvPicPr>
          <p:cNvPr id="6" name="Imagen 5"/>
          <p:cNvPicPr>
            <a:picLocks noChangeAspect="1"/>
          </p:cNvPicPr>
          <p:nvPr/>
        </p:nvPicPr>
        <p:blipFill>
          <a:blip r:embed="rId3"/>
          <a:stretch>
            <a:fillRect/>
          </a:stretch>
        </p:blipFill>
        <p:spPr>
          <a:xfrm>
            <a:off x="4031031" y="112552"/>
            <a:ext cx="1720841" cy="1306815"/>
          </a:xfrm>
          <a:prstGeom prst="rect">
            <a:avLst/>
          </a:prstGeom>
        </p:spPr>
      </p:pic>
      <p:pic>
        <p:nvPicPr>
          <p:cNvPr id="11" name="Imagen 10"/>
          <p:cNvPicPr>
            <a:picLocks noChangeAspect="1"/>
          </p:cNvPicPr>
          <p:nvPr/>
        </p:nvPicPr>
        <p:blipFill>
          <a:blip r:embed="rId4"/>
          <a:stretch>
            <a:fillRect/>
          </a:stretch>
        </p:blipFill>
        <p:spPr>
          <a:xfrm>
            <a:off x="377398" y="197425"/>
            <a:ext cx="2848214" cy="1024217"/>
          </a:xfrm>
          <a:prstGeom prst="rect">
            <a:avLst/>
          </a:prstGeom>
        </p:spPr>
      </p:pic>
    </p:spTree>
    <p:extLst>
      <p:ext uri="{BB962C8B-B14F-4D97-AF65-F5344CB8AC3E}">
        <p14:creationId xmlns:p14="http://schemas.microsoft.com/office/powerpoint/2010/main" val="325146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19708309">
            <a:off x="2609726" y="2213177"/>
            <a:ext cx="4967620" cy="923330"/>
          </a:xfrm>
          <a:prstGeom prst="rect">
            <a:avLst/>
          </a:prstGeom>
          <a:noFill/>
        </p:spPr>
        <p:txBody>
          <a:bodyPr wrap="square" lIns="91440" tIns="45720" rIns="91440" bIns="45720">
            <a:spAutoFit/>
          </a:bodyPr>
          <a:lstStyle/>
          <a:p>
            <a:pPr algn="ctr"/>
            <a:r>
              <a:rPr lang="es-E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GRACIAS</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48925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76400" y="1372643"/>
            <a:ext cx="6096000" cy="4247317"/>
          </a:xfrm>
          <a:prstGeom prst="rect">
            <a:avLst/>
          </a:prstGeom>
        </p:spPr>
        <p:txBody>
          <a:bodyPr>
            <a:spAutoFit/>
          </a:bodyPr>
          <a:lstStyle/>
          <a:p>
            <a:r>
              <a:rPr lang="es-MX" dirty="0"/>
              <a:t>Las tecnologías digitales y la estrategia Aprendo en casa es un programa educativo que emplea los medios tecnológicos así como la radio, televisión e Internet (plataforma web) para atender la educación de estudiantes. Busca promover el desarrollo de las competencias del Currículo Nacional de la Educación Básica y asegurar el bienestar socio emocional de los estudiantes y de toda la comunidad educativa, en el marco de la emergencia nacional. En este contexto, esta estrategia ha demostrado la importancia que juega la tecnología y los medios de comunicación masivos en la educación. porque fueron creadas por el ser humano para facilitar el desafío de la comunicación entre las personas. </a:t>
            </a:r>
            <a:endParaRPr lang="en-US" dirty="0"/>
          </a:p>
          <a:p>
            <a:endParaRPr lang="en-US" dirty="0"/>
          </a:p>
        </p:txBody>
      </p:sp>
    </p:spTree>
    <p:extLst>
      <p:ext uri="{BB962C8B-B14F-4D97-AF65-F5344CB8AC3E}">
        <p14:creationId xmlns:p14="http://schemas.microsoft.com/office/powerpoint/2010/main" val="351154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4736" y="397328"/>
            <a:ext cx="6096000" cy="2677656"/>
          </a:xfrm>
          <a:prstGeom prst="rect">
            <a:avLst/>
          </a:prstGeom>
        </p:spPr>
        <p:txBody>
          <a:bodyPr>
            <a:spAutoFit/>
          </a:bodyPr>
          <a:lstStyle/>
          <a:p>
            <a:r>
              <a:rPr lang="es-PE" sz="2400" b="1" u="sng" dirty="0"/>
              <a:t>DOCENTES</a:t>
            </a:r>
            <a:r>
              <a:rPr lang="es-PE" sz="2400" b="1" dirty="0"/>
              <a:t>:</a:t>
            </a:r>
            <a:endParaRPr lang="es-PE" sz="2400" dirty="0"/>
          </a:p>
          <a:p>
            <a:pPr algn="just"/>
            <a:r>
              <a:rPr lang="es-PE" sz="1600" dirty="0"/>
              <a:t>En estos tiempos de pandemia y de la educación Aprendo en Casa, los docentes mostramos flexibilidad y tolerancia en la recepción de las tareas de sus estudiantes debido a que se sabe que no todos los niños cuentan con el apoyo de sus padres en el desarrollo de sus tareas, en las zonas rurales algunos son padres iletrados que se dedican la mayoría a la agricultura, o en muchos casos no cuentan celulares exclusivo para el estudiante es compartido con sus hermanos o con los mismos padres, generándose el retraso en la entrega de las actividades</a:t>
            </a:r>
            <a:endParaRPr lang="en-US" sz="1600" dirty="0"/>
          </a:p>
        </p:txBody>
      </p:sp>
      <p:sp>
        <p:nvSpPr>
          <p:cNvPr id="3" name="Rectángulo 2"/>
          <p:cNvSpPr/>
          <p:nvPr/>
        </p:nvSpPr>
        <p:spPr>
          <a:xfrm>
            <a:off x="894736" y="3212971"/>
            <a:ext cx="6096000" cy="2585323"/>
          </a:xfrm>
          <a:prstGeom prst="rect">
            <a:avLst/>
          </a:prstGeom>
        </p:spPr>
        <p:txBody>
          <a:bodyPr>
            <a:spAutoFit/>
          </a:bodyPr>
          <a:lstStyle/>
          <a:p>
            <a:r>
              <a:rPr lang="es-PE" b="1" u="sng" dirty="0"/>
              <a:t>DIALOGAR CON LOS PADRES</a:t>
            </a:r>
            <a:r>
              <a:rPr lang="es-PE" b="1" dirty="0"/>
              <a:t>:</a:t>
            </a:r>
            <a:endParaRPr lang="es-PE" dirty="0"/>
          </a:p>
          <a:p>
            <a:pPr algn="just"/>
            <a:r>
              <a:rPr lang="es-PE" dirty="0"/>
              <a:t>La Directora y docentes han adoptado estar en permanente comunicación con los padres de familia a través de llamadas telefónicas, el WhatsApp y en las reuniones de entrega de alimentos de </a:t>
            </a:r>
            <a:r>
              <a:rPr lang="es-PE" b="1" dirty="0" err="1"/>
              <a:t>Qali</a:t>
            </a:r>
            <a:r>
              <a:rPr lang="es-PE" b="1" dirty="0"/>
              <a:t> – </a:t>
            </a:r>
            <a:r>
              <a:rPr lang="es-PE" b="1" dirty="0" err="1"/>
              <a:t>Warma</a:t>
            </a:r>
            <a:r>
              <a:rPr lang="es-PE" dirty="0"/>
              <a:t>, indagando amigablemente como van el desarrollo de sus hijos en la </a:t>
            </a:r>
            <a:r>
              <a:rPr lang="es-PE" dirty="0" err="1"/>
              <a:t>estrategía</a:t>
            </a:r>
            <a:r>
              <a:rPr lang="es-PE" dirty="0"/>
              <a:t> “Aprendo en casa” y recalcándoles que cumplan sus actividades. Así mismo aprovechamos para brindarles el soporte emocional</a:t>
            </a:r>
            <a:endParaRPr lang="en-US" dirty="0"/>
          </a:p>
        </p:txBody>
      </p:sp>
    </p:spTree>
    <p:extLst>
      <p:ext uri="{BB962C8B-B14F-4D97-AF65-F5344CB8AC3E}">
        <p14:creationId xmlns:p14="http://schemas.microsoft.com/office/powerpoint/2010/main" val="387373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15236" y="1315351"/>
            <a:ext cx="6096000" cy="4579715"/>
          </a:xfrm>
          <a:prstGeom prst="rect">
            <a:avLst/>
          </a:prstGeom>
          <a:solidFill>
            <a:schemeClr val="bg1"/>
          </a:solidFill>
          <a:ln w="38100">
            <a:solidFill>
              <a:srgbClr val="0070C0"/>
            </a:solidFill>
          </a:ln>
        </p:spPr>
        <p:txBody>
          <a:bodyPr>
            <a:spAutoFit/>
          </a:bodyPr>
          <a:lstStyle/>
          <a:p>
            <a:r>
              <a:rPr lang="es-MX" b="1" dirty="0">
                <a:solidFill>
                  <a:srgbClr val="FF0000"/>
                </a:solidFill>
              </a:rPr>
              <a:t>Problema</a:t>
            </a:r>
            <a:r>
              <a:rPr lang="es-MX" dirty="0"/>
              <a:t>: Los estudiantes  presentan dificultades en cuanto a la comprensión lectora y </a:t>
            </a:r>
            <a:r>
              <a:rPr lang="es-PE" dirty="0"/>
              <a:t> en la expresión oral y corporal, miedo por hablar y actuar en publico.</a:t>
            </a:r>
            <a:endParaRPr lang="en-US" dirty="0"/>
          </a:p>
          <a:p>
            <a:pPr algn="just">
              <a:lnSpc>
                <a:spcPct val="120000"/>
              </a:lnSpc>
            </a:pPr>
            <a:r>
              <a:rPr lang="es-MX" dirty="0"/>
              <a:t>Por tratarse de una población escolar inmersa en un contexto sociocultural en la que se prioriza las actividades agrícolas, ganaderas y artesanales, se deja de lado, en la mayoría de casos,  las actividades escolares. Esta situación está generando que los estudiantes de la IE, manifiesten dificultades en la comprensión lectora y en la  expresión oral.</a:t>
            </a:r>
          </a:p>
          <a:p>
            <a:pPr algn="just">
              <a:lnSpc>
                <a:spcPct val="120000"/>
              </a:lnSpc>
            </a:pPr>
            <a:r>
              <a:rPr lang="es-MX" b="1" dirty="0">
                <a:solidFill>
                  <a:srgbClr val="FF0000"/>
                </a:solidFill>
              </a:rPr>
              <a:t>Propósito</a:t>
            </a:r>
            <a:r>
              <a:rPr lang="es-MX" b="1" dirty="0"/>
              <a:t>: Desarrollar la comunicación oral con diferentes estrategias y llevar</a:t>
            </a:r>
            <a:r>
              <a:rPr lang="es-MX" dirty="0"/>
              <a:t> los libros a los hogares de los estudiantes para desarrollar y fortalecer sus expresión oral y comprensión lectora</a:t>
            </a:r>
            <a:endParaRPr lang="en-US" dirty="0"/>
          </a:p>
        </p:txBody>
      </p:sp>
      <p:sp>
        <p:nvSpPr>
          <p:cNvPr id="3" name="CuadroTexto 2"/>
          <p:cNvSpPr txBox="1"/>
          <p:nvPr/>
        </p:nvSpPr>
        <p:spPr>
          <a:xfrm flipH="1">
            <a:off x="1606950" y="707923"/>
            <a:ext cx="6712571" cy="369332"/>
          </a:xfrm>
          <a:prstGeom prst="rect">
            <a:avLst/>
          </a:prstGeom>
          <a:solidFill>
            <a:schemeClr val="bg1"/>
          </a:solidFill>
          <a:ln w="38100">
            <a:solidFill>
              <a:srgbClr val="0070C0"/>
            </a:solidFill>
          </a:ln>
        </p:spPr>
        <p:txBody>
          <a:bodyPr wrap="square" rtlCol="0">
            <a:spAutoFit/>
          </a:bodyPr>
          <a:lstStyle/>
          <a:p>
            <a:r>
              <a:rPr lang="es-PE" dirty="0"/>
              <a:t>¿Por qué hemos considerado desarrollar la comunicación oral ?</a:t>
            </a:r>
            <a:endParaRPr lang="en-US" dirty="0"/>
          </a:p>
        </p:txBody>
      </p:sp>
    </p:spTree>
    <p:extLst>
      <p:ext uri="{BB962C8B-B14F-4D97-AF65-F5344CB8AC3E}">
        <p14:creationId xmlns:p14="http://schemas.microsoft.com/office/powerpoint/2010/main" val="197756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93158" y="1279731"/>
            <a:ext cx="6096000" cy="5124480"/>
          </a:xfrm>
          <a:prstGeom prst="rect">
            <a:avLst/>
          </a:prstGeom>
          <a:solidFill>
            <a:schemeClr val="bg1"/>
          </a:solidFill>
          <a:ln w="38100">
            <a:solidFill>
              <a:srgbClr val="0070C0"/>
            </a:solidFill>
          </a:ln>
        </p:spPr>
        <p:txBody>
          <a:bodyPr>
            <a:spAutoFit/>
          </a:bodyPr>
          <a:lstStyle/>
          <a:p>
            <a:pPr lvl="0" algn="just">
              <a:buClr>
                <a:srgbClr val="A53010"/>
              </a:buClr>
            </a:pPr>
            <a:r>
              <a:rPr lang="es-MX" b="1" dirty="0">
                <a:solidFill>
                  <a:srgbClr val="FF0000"/>
                </a:solidFill>
              </a:rPr>
              <a:t>Desarrollo</a:t>
            </a:r>
            <a:r>
              <a:rPr lang="es-MX" dirty="0">
                <a:solidFill>
                  <a:srgbClr val="FF0000"/>
                </a:solidFill>
              </a:rPr>
              <a:t>:</a:t>
            </a:r>
            <a:r>
              <a:rPr lang="es-MX" dirty="0">
                <a:solidFill>
                  <a:prstClr val="black">
                    <a:lumMod val="75000"/>
                    <a:lumOff val="25000"/>
                  </a:prstClr>
                </a:solidFill>
              </a:rPr>
              <a:t> </a:t>
            </a:r>
          </a:p>
          <a:p>
            <a:pPr lvl="0" algn="just">
              <a:buClr>
                <a:srgbClr val="A53010"/>
              </a:buClr>
            </a:pPr>
            <a:r>
              <a:rPr lang="es-MX" dirty="0">
                <a:solidFill>
                  <a:prstClr val="black">
                    <a:lumMod val="75000"/>
                    <a:lumOff val="25000"/>
                  </a:prstClr>
                </a:solidFill>
              </a:rPr>
              <a:t>- En cada entrega de los productos del programa Qaliwarma  a los PPFF, se les entrega también una obra para cada estudiante, para ello firman un registro de préstamo de libros. Se les da indicaciones generales.(I.E. de Cochas grande)</a:t>
            </a:r>
          </a:p>
          <a:p>
            <a:pPr lvl="0" algn="just">
              <a:buClr>
                <a:srgbClr val="A53010"/>
              </a:buClr>
            </a:pPr>
            <a:r>
              <a:rPr lang="es-MX" dirty="0">
                <a:solidFill>
                  <a:prstClr val="black">
                    <a:lumMod val="75000"/>
                    <a:lumOff val="25000"/>
                  </a:prstClr>
                </a:solidFill>
              </a:rPr>
              <a:t>- Luego de leer las páginas correspondientes al día, envían un audio o video explicando lo que comprendieron (para fortalecer la expresión oral). .(I.E. de Cochas grande)</a:t>
            </a:r>
          </a:p>
          <a:p>
            <a:pPr lvl="0" algn="just">
              <a:buClr>
                <a:srgbClr val="A53010"/>
              </a:buClr>
            </a:pPr>
            <a:r>
              <a:rPr lang="es-MX" dirty="0">
                <a:solidFill>
                  <a:prstClr val="black">
                    <a:lumMod val="75000"/>
                    <a:lumOff val="25000"/>
                  </a:prstClr>
                </a:solidFill>
              </a:rPr>
              <a:t>- A través de del </a:t>
            </a:r>
            <a:r>
              <a:rPr lang="es-MX" dirty="0" err="1">
                <a:solidFill>
                  <a:prstClr val="black">
                    <a:lumMod val="75000"/>
                    <a:lumOff val="25000"/>
                  </a:prstClr>
                </a:solidFill>
              </a:rPr>
              <a:t>Whatsapp</a:t>
            </a:r>
            <a:r>
              <a:rPr lang="es-MX" dirty="0">
                <a:solidFill>
                  <a:prstClr val="black">
                    <a:lumMod val="75000"/>
                    <a:lumOff val="25000"/>
                  </a:prstClr>
                </a:solidFill>
              </a:rPr>
              <a:t> se les da las pautas respectivas para el desarrollo de las actividades.</a:t>
            </a:r>
          </a:p>
          <a:p>
            <a:pPr lvl="0" algn="just">
              <a:buClr>
                <a:srgbClr val="A53010"/>
              </a:buClr>
            </a:pPr>
            <a:r>
              <a:rPr lang="es-MX" dirty="0">
                <a:solidFill>
                  <a:prstClr val="black">
                    <a:lumMod val="75000"/>
                    <a:lumOff val="25000"/>
                  </a:prstClr>
                </a:solidFill>
              </a:rPr>
              <a:t>- Los estudiantes  envían en audio o video las diferentes actividades (resumen de la lectura,poesías,exposiciones)</a:t>
            </a:r>
          </a:p>
          <a:p>
            <a:pPr lvl="0" algn="just">
              <a:buClr>
                <a:srgbClr val="A53010"/>
              </a:buClr>
            </a:pPr>
            <a:r>
              <a:rPr lang="es-MX" dirty="0">
                <a:solidFill>
                  <a:prstClr val="black">
                    <a:lumMod val="75000"/>
                    <a:lumOff val="25000"/>
                  </a:prstClr>
                </a:solidFill>
              </a:rPr>
              <a:t>-La docente se comunica con llamadas también   a través de mensajes escritos por  </a:t>
            </a:r>
            <a:r>
              <a:rPr lang="es-MX" dirty="0" err="1">
                <a:solidFill>
                  <a:prstClr val="black">
                    <a:lumMod val="75000"/>
                    <a:lumOff val="25000"/>
                  </a:prstClr>
                </a:solidFill>
              </a:rPr>
              <a:t>whats</a:t>
            </a:r>
            <a:r>
              <a:rPr lang="es-MX" dirty="0">
                <a:solidFill>
                  <a:prstClr val="black">
                    <a:lumMod val="75000"/>
                    <a:lumOff val="25000"/>
                  </a:prstClr>
                </a:solidFill>
              </a:rPr>
              <a:t> app y mensaje de audio, lo que acrecienta la expresión oral de los estudiantes.</a:t>
            </a:r>
          </a:p>
          <a:p>
            <a:pPr lvl="0">
              <a:buClr>
                <a:srgbClr val="A53010"/>
              </a:buClr>
            </a:pPr>
            <a:endParaRPr lang="es-MX" sz="1050" dirty="0">
              <a:solidFill>
                <a:prstClr val="black">
                  <a:lumMod val="75000"/>
                  <a:lumOff val="25000"/>
                </a:prstClr>
              </a:solidFill>
            </a:endParaRPr>
          </a:p>
          <a:p>
            <a:pPr lvl="0">
              <a:buClr>
                <a:srgbClr val="A53010"/>
              </a:buClr>
            </a:pPr>
            <a:endParaRPr lang="es-MX" sz="1050" dirty="0">
              <a:solidFill>
                <a:prstClr val="black">
                  <a:lumMod val="75000"/>
                  <a:lumOff val="25000"/>
                </a:prstClr>
              </a:solidFill>
            </a:endParaRPr>
          </a:p>
        </p:txBody>
      </p:sp>
    </p:spTree>
    <p:extLst>
      <p:ext uri="{BB962C8B-B14F-4D97-AF65-F5344CB8AC3E}">
        <p14:creationId xmlns:p14="http://schemas.microsoft.com/office/powerpoint/2010/main" val="1409762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1;p19"/>
          <p:cNvPicPr preferRelativeResize="0"/>
          <p:nvPr/>
        </p:nvPicPr>
        <p:blipFill rotWithShape="1">
          <a:blip r:embed="rId2">
            <a:alphaModFix/>
          </a:blip>
          <a:srcRect/>
          <a:stretch/>
        </p:blipFill>
        <p:spPr>
          <a:xfrm>
            <a:off x="399287" y="259426"/>
            <a:ext cx="3934374" cy="1022150"/>
          </a:xfrm>
          <a:prstGeom prst="rect">
            <a:avLst/>
          </a:prstGeom>
          <a:noFill/>
          <a:ln>
            <a:noFill/>
          </a:ln>
        </p:spPr>
      </p:pic>
      <p:pic>
        <p:nvPicPr>
          <p:cNvPr id="3" name="Imagen 2"/>
          <p:cNvPicPr>
            <a:picLocks noChangeAspect="1"/>
          </p:cNvPicPr>
          <p:nvPr/>
        </p:nvPicPr>
        <p:blipFill>
          <a:blip r:embed="rId3"/>
          <a:stretch>
            <a:fillRect/>
          </a:stretch>
        </p:blipFill>
        <p:spPr>
          <a:xfrm>
            <a:off x="9295666" y="259426"/>
            <a:ext cx="1188823" cy="1022150"/>
          </a:xfrm>
          <a:prstGeom prst="rect">
            <a:avLst/>
          </a:prstGeom>
        </p:spPr>
      </p:pic>
      <p:sp>
        <p:nvSpPr>
          <p:cNvPr id="7" name="CuadroTexto 6"/>
          <p:cNvSpPr txBox="1"/>
          <p:nvPr/>
        </p:nvSpPr>
        <p:spPr>
          <a:xfrm>
            <a:off x="1230572" y="2281451"/>
            <a:ext cx="5868537" cy="369332"/>
          </a:xfrm>
          <a:prstGeom prst="rect">
            <a:avLst/>
          </a:prstGeom>
          <a:noFill/>
        </p:spPr>
        <p:txBody>
          <a:bodyPr wrap="square" rtlCol="0">
            <a:spAutoFit/>
          </a:bodyPr>
          <a:lstStyle/>
          <a:p>
            <a:endParaRPr lang="en-US" dirty="0"/>
          </a:p>
        </p:txBody>
      </p:sp>
      <p:sp>
        <p:nvSpPr>
          <p:cNvPr id="10" name="Rectángulo: esquinas redondeadas 5">
            <a:extLst>
              <a:ext uri="{FF2B5EF4-FFF2-40B4-BE49-F238E27FC236}">
                <a16:creationId xmlns:a16="http://schemas.microsoft.com/office/drawing/2014/main" id="{15D9FE1E-D293-4C4F-9FD0-E95FF5382D85}"/>
              </a:ext>
            </a:extLst>
          </p:cNvPr>
          <p:cNvSpPr/>
          <p:nvPr/>
        </p:nvSpPr>
        <p:spPr>
          <a:xfrm>
            <a:off x="8468141" y="2281452"/>
            <a:ext cx="3339548" cy="1676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b="1" dirty="0">
                <a:solidFill>
                  <a:schemeClr val="tx1"/>
                </a:solidFill>
              </a:rPr>
              <a:t>Declamación de poesías y canciones de su elección o de acuerdo al calendario cívico,  enviados por los docentes.</a:t>
            </a:r>
          </a:p>
        </p:txBody>
      </p:sp>
      <p:sp>
        <p:nvSpPr>
          <p:cNvPr id="12" name="Rectángulo: esquinas redondeadas 2">
            <a:extLst>
              <a:ext uri="{FF2B5EF4-FFF2-40B4-BE49-F238E27FC236}">
                <a16:creationId xmlns:a16="http://schemas.microsoft.com/office/drawing/2014/main" id="{29671CDC-0281-4BAA-808E-5C97D5C09B1D}"/>
              </a:ext>
            </a:extLst>
          </p:cNvPr>
          <p:cNvSpPr/>
          <p:nvPr/>
        </p:nvSpPr>
        <p:spPr>
          <a:xfrm>
            <a:off x="384313" y="4578626"/>
            <a:ext cx="3339548" cy="1753935"/>
          </a:xfrm>
          <a:prstGeom prst="round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s-PE" dirty="0">
                <a:solidFill>
                  <a:schemeClr val="tx1"/>
                </a:solidFill>
              </a:rPr>
              <a:t>Narrar una anécdota de hechos reales, un incidente con personas reales, en lugares reales.</a:t>
            </a:r>
            <a:endParaRPr lang="en-US" dirty="0">
              <a:solidFill>
                <a:schemeClr val="tx1"/>
              </a:solidFill>
            </a:endParaRPr>
          </a:p>
        </p:txBody>
      </p:sp>
      <p:sp>
        <p:nvSpPr>
          <p:cNvPr id="13" name="Rectángulo: esquinas redondeadas 1">
            <a:extLst>
              <a:ext uri="{FF2B5EF4-FFF2-40B4-BE49-F238E27FC236}">
                <a16:creationId xmlns:a16="http://schemas.microsoft.com/office/drawing/2014/main" id="{B0FEB860-2FA7-4AC4-A303-69FF1CF5E305}"/>
              </a:ext>
            </a:extLst>
          </p:cNvPr>
          <p:cNvSpPr/>
          <p:nvPr/>
        </p:nvSpPr>
        <p:spPr>
          <a:xfrm>
            <a:off x="384313" y="2281452"/>
            <a:ext cx="3339548" cy="179923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s-PE" dirty="0">
                <a:solidFill>
                  <a:schemeClr val="tx1"/>
                </a:solidFill>
              </a:rPr>
              <a:t>Son los cuentos para narrar para ello se le precisa una condición: que lee hasta comprender y resumir los hechos  que va a contar.</a:t>
            </a:r>
            <a:endParaRPr lang="en-US" dirty="0">
              <a:solidFill>
                <a:schemeClr val="tx1"/>
              </a:solidFill>
            </a:endParaRPr>
          </a:p>
        </p:txBody>
      </p:sp>
      <p:sp>
        <p:nvSpPr>
          <p:cNvPr id="14" name="Rectángulo: esquinas redondeadas 3">
            <a:extLst>
              <a:ext uri="{FF2B5EF4-FFF2-40B4-BE49-F238E27FC236}">
                <a16:creationId xmlns:a16="http://schemas.microsoft.com/office/drawing/2014/main" id="{4AE85222-1F45-4595-A631-E80E403AB6C9}"/>
              </a:ext>
            </a:extLst>
          </p:cNvPr>
          <p:cNvSpPr/>
          <p:nvPr/>
        </p:nvSpPr>
        <p:spPr>
          <a:xfrm>
            <a:off x="8355495" y="4673691"/>
            <a:ext cx="3339548" cy="146780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b="1" dirty="0">
                <a:solidFill>
                  <a:schemeClr val="tx1"/>
                </a:solidFill>
              </a:rPr>
              <a:t>Exposición de  sus actividades o  trabajos de la semana de Aprendo en casa. </a:t>
            </a:r>
          </a:p>
        </p:txBody>
      </p:sp>
      <p:sp>
        <p:nvSpPr>
          <p:cNvPr id="15" name="Rectángulo: esquinas redondeadas 12">
            <a:extLst>
              <a:ext uri="{FF2B5EF4-FFF2-40B4-BE49-F238E27FC236}">
                <a16:creationId xmlns:a16="http://schemas.microsoft.com/office/drawing/2014/main" id="{0703584E-BA97-4368-81DD-93AC9973F5D0}"/>
              </a:ext>
            </a:extLst>
          </p:cNvPr>
          <p:cNvSpPr/>
          <p:nvPr/>
        </p:nvSpPr>
        <p:spPr>
          <a:xfrm>
            <a:off x="4075043" y="3636409"/>
            <a:ext cx="4041913" cy="85273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PE" b="1" dirty="0"/>
          </a:p>
        </p:txBody>
      </p:sp>
      <p:sp>
        <p:nvSpPr>
          <p:cNvPr id="16" name="Flecha: hacia abajo 6">
            <a:extLst>
              <a:ext uri="{FF2B5EF4-FFF2-40B4-BE49-F238E27FC236}">
                <a16:creationId xmlns:a16="http://schemas.microsoft.com/office/drawing/2014/main" id="{34231195-FC2A-4602-8E58-9FECEDAECCA8}"/>
              </a:ext>
            </a:extLst>
          </p:cNvPr>
          <p:cNvSpPr/>
          <p:nvPr/>
        </p:nvSpPr>
        <p:spPr>
          <a:xfrm rot="7337608">
            <a:off x="4203735" y="3032379"/>
            <a:ext cx="331304" cy="487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Flecha: hacia abajo 8">
            <a:extLst>
              <a:ext uri="{FF2B5EF4-FFF2-40B4-BE49-F238E27FC236}">
                <a16:creationId xmlns:a16="http://schemas.microsoft.com/office/drawing/2014/main" id="{8059A263-C8FE-420E-9FB3-CDCF0FCA8A2C}"/>
              </a:ext>
            </a:extLst>
          </p:cNvPr>
          <p:cNvSpPr/>
          <p:nvPr/>
        </p:nvSpPr>
        <p:spPr>
          <a:xfrm rot="3560930">
            <a:off x="4282620" y="4735436"/>
            <a:ext cx="331304" cy="487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Flecha: hacia abajo 9">
            <a:extLst>
              <a:ext uri="{FF2B5EF4-FFF2-40B4-BE49-F238E27FC236}">
                <a16:creationId xmlns:a16="http://schemas.microsoft.com/office/drawing/2014/main" id="{037DE986-B19C-4234-BF76-83D8B5180FFE}"/>
              </a:ext>
            </a:extLst>
          </p:cNvPr>
          <p:cNvSpPr/>
          <p:nvPr/>
        </p:nvSpPr>
        <p:spPr>
          <a:xfrm rot="18689480">
            <a:off x="7576286" y="4620527"/>
            <a:ext cx="331304" cy="487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Flecha: hacia abajo 22">
            <a:extLst>
              <a:ext uri="{FF2B5EF4-FFF2-40B4-BE49-F238E27FC236}">
                <a16:creationId xmlns:a16="http://schemas.microsoft.com/office/drawing/2014/main" id="{93109D1A-1FCD-47B1-B5BD-B6A60FCF30B6}"/>
              </a:ext>
            </a:extLst>
          </p:cNvPr>
          <p:cNvSpPr/>
          <p:nvPr/>
        </p:nvSpPr>
        <p:spPr>
          <a:xfrm rot="14879597">
            <a:off x="7601310" y="3057675"/>
            <a:ext cx="331304" cy="487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Rectángulo: esquinas redondeadas 12">
            <a:extLst>
              <a:ext uri="{FF2B5EF4-FFF2-40B4-BE49-F238E27FC236}">
                <a16:creationId xmlns:a16="http://schemas.microsoft.com/office/drawing/2014/main" id="{0703584E-BA97-4368-81DD-93AC9973F5D0}"/>
              </a:ext>
            </a:extLst>
          </p:cNvPr>
          <p:cNvSpPr/>
          <p:nvPr/>
        </p:nvSpPr>
        <p:spPr>
          <a:xfrm>
            <a:off x="4075043" y="3635951"/>
            <a:ext cx="4041913" cy="85273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PE" cap="all"/>
              <a:t>Estrategias para el desarrollo de la expresión oral en los estudiantes </a:t>
            </a:r>
            <a:endParaRPr lang="es-PE" b="1" dirty="0"/>
          </a:p>
        </p:txBody>
      </p:sp>
      <p:sp>
        <p:nvSpPr>
          <p:cNvPr id="4" name="Rectángulo 3"/>
          <p:cNvSpPr/>
          <p:nvPr/>
        </p:nvSpPr>
        <p:spPr>
          <a:xfrm>
            <a:off x="4340360" y="2108028"/>
            <a:ext cx="3511282" cy="369332"/>
          </a:xfrm>
          <a:prstGeom prst="rect">
            <a:avLst/>
          </a:prstGeom>
          <a:ln>
            <a:solidFill>
              <a:srgbClr val="0070C0"/>
            </a:solidFill>
          </a:ln>
        </p:spPr>
        <p:txBody>
          <a:bodyPr wrap="none">
            <a:spAutoFit/>
          </a:bodyPr>
          <a:lstStyle/>
          <a:p>
            <a:r>
              <a:rPr lang="es-PE" dirty="0"/>
              <a:t>Para expresarse oralmente más,</a:t>
            </a:r>
            <a:endParaRPr lang="en-US" dirty="0"/>
          </a:p>
        </p:txBody>
      </p:sp>
    </p:spTree>
    <p:extLst>
      <p:ext uri="{BB962C8B-B14F-4D97-AF65-F5344CB8AC3E}">
        <p14:creationId xmlns:p14="http://schemas.microsoft.com/office/powerpoint/2010/main" val="193827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86972" y="972458"/>
            <a:ext cx="5515428" cy="2031325"/>
          </a:xfrm>
          <a:prstGeom prst="rect">
            <a:avLst/>
          </a:prstGeom>
          <a:solidFill>
            <a:schemeClr val="bg1"/>
          </a:solidFill>
          <a:ln w="38100">
            <a:solidFill>
              <a:srgbClr val="0070C0"/>
            </a:solidFill>
          </a:ln>
        </p:spPr>
        <p:txBody>
          <a:bodyPr wrap="square" rtlCol="0">
            <a:spAutoFit/>
          </a:bodyPr>
          <a:lstStyle/>
          <a:p>
            <a:r>
              <a:rPr lang="es-PE" spc="-30" dirty="0">
                <a:solidFill>
                  <a:srgbClr val="333E48"/>
                </a:solidFill>
                <a:latin typeface="inherit"/>
                <a:ea typeface="Times New Roman" panose="02020603050405020304" pitchFamily="18" charset="0"/>
                <a:cs typeface="Times New Roman" panose="02020603050405020304" pitchFamily="18" charset="0"/>
              </a:rPr>
              <a:t>Estas estrategias propuestas podemos considerarlas como herramientas que debe usar el docente durante el proceso de enseñanza aprendizaje, pues constituyen una ayuda importante para lograr el desarrollo de la expresión oral en los estudiantes, por ello debemos poner mucha atención en lo que expresan si tiene coherencia.</a:t>
            </a:r>
            <a:endParaRPr lang="en-US"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5134237" y="3506861"/>
            <a:ext cx="5475706" cy="2937482"/>
          </a:xfrm>
          <a:prstGeom prst="rect">
            <a:avLst/>
          </a:prstGeom>
        </p:spPr>
      </p:pic>
    </p:spTree>
    <p:extLst>
      <p:ext uri="{BB962C8B-B14F-4D97-AF65-F5344CB8AC3E}">
        <p14:creationId xmlns:p14="http://schemas.microsoft.com/office/powerpoint/2010/main" val="4284079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570953382"/>
              </p:ext>
            </p:extLst>
          </p:nvPr>
        </p:nvGraphicFramePr>
        <p:xfrm>
          <a:off x="1712893" y="1545771"/>
          <a:ext cx="3323564" cy="5254935"/>
        </p:xfrm>
        <a:graphic>
          <a:graphicData uri="http://schemas.openxmlformats.org/drawingml/2006/table">
            <a:tbl>
              <a:tblPr firstRow="1" firstCol="1" bandRow="1">
                <a:tableStyleId>{5C22544A-7EE6-4342-B048-85BDC9FD1C3A}</a:tableStyleId>
              </a:tblPr>
              <a:tblGrid>
                <a:gridCol w="1107331">
                  <a:extLst>
                    <a:ext uri="{9D8B030D-6E8A-4147-A177-3AD203B41FA5}">
                      <a16:colId xmlns:a16="http://schemas.microsoft.com/office/drawing/2014/main" val="3456466925"/>
                    </a:ext>
                  </a:extLst>
                </a:gridCol>
                <a:gridCol w="1564331">
                  <a:extLst>
                    <a:ext uri="{9D8B030D-6E8A-4147-A177-3AD203B41FA5}">
                      <a16:colId xmlns:a16="http://schemas.microsoft.com/office/drawing/2014/main" val="2370005813"/>
                    </a:ext>
                  </a:extLst>
                </a:gridCol>
                <a:gridCol w="651902">
                  <a:extLst>
                    <a:ext uri="{9D8B030D-6E8A-4147-A177-3AD203B41FA5}">
                      <a16:colId xmlns:a16="http://schemas.microsoft.com/office/drawing/2014/main" val="501262101"/>
                    </a:ext>
                  </a:extLst>
                </a:gridCol>
              </a:tblGrid>
              <a:tr h="108858">
                <a:tc>
                  <a:txBody>
                    <a:bodyPr/>
                    <a:lstStyle/>
                    <a:p>
                      <a:pPr marL="234950" indent="-234950" algn="just">
                        <a:lnSpc>
                          <a:spcPct val="111000"/>
                        </a:lnSpc>
                        <a:spcAft>
                          <a:spcPts val="20"/>
                        </a:spcAft>
                      </a:pPr>
                      <a:r>
                        <a:rPr lang="en-US" sz="500">
                          <a:effectLst/>
                        </a:rPr>
                        <a:t>COMPETENCIAS Y CAPACIDADES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a:txBody>
                    <a:bodyPr/>
                    <a:lstStyle/>
                    <a:p>
                      <a:pPr marL="234950" indent="-234950" algn="just">
                        <a:lnSpc>
                          <a:spcPct val="111000"/>
                        </a:lnSpc>
                        <a:spcAft>
                          <a:spcPts val="20"/>
                        </a:spcAft>
                      </a:pPr>
                      <a:r>
                        <a:rPr lang="es-PE" sz="500">
                          <a:effectLst/>
                        </a:rPr>
                        <a:t>DESEMPEÑOS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a:txBody>
                    <a:bodyPr/>
                    <a:lstStyle/>
                    <a:p>
                      <a:pPr marL="234950" indent="-234950" algn="just">
                        <a:lnSpc>
                          <a:spcPct val="111000"/>
                        </a:lnSpc>
                        <a:spcAft>
                          <a:spcPts val="20"/>
                        </a:spcAft>
                      </a:pPr>
                      <a:r>
                        <a:rPr lang="es-PE" sz="500">
                          <a:effectLst/>
                        </a:rPr>
                        <a:t>EVIDENCIAS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3771717321"/>
                  </a:ext>
                </a:extLst>
              </a:tr>
              <a:tr h="1726312">
                <a:tc>
                  <a:txBody>
                    <a:bodyPr/>
                    <a:lstStyle/>
                    <a:p>
                      <a:pPr marL="66040" indent="-234950" algn="l">
                        <a:lnSpc>
                          <a:spcPct val="98000"/>
                        </a:lnSpc>
                        <a:spcAft>
                          <a:spcPts val="200"/>
                        </a:spcAft>
                      </a:pPr>
                      <a:r>
                        <a:rPr lang="es-PE" sz="500" dirty="0">
                          <a:effectLst/>
                        </a:rPr>
                        <a:t>Se comunica oralmente en su lengua materna.  </a:t>
                      </a:r>
                      <a:endParaRPr lang="en-US" sz="500" dirty="0">
                        <a:effectLst/>
                      </a:endParaRPr>
                    </a:p>
                    <a:p>
                      <a:pPr marL="342900" lvl="0" indent="-342900" algn="l" fontAlgn="base">
                        <a:lnSpc>
                          <a:spcPct val="111000"/>
                        </a:lnSpc>
                        <a:spcAft>
                          <a:spcPts val="170"/>
                        </a:spcAft>
                        <a:buClr>
                          <a:srgbClr val="000000"/>
                        </a:buClr>
                        <a:buSzPts val="900"/>
                        <a:buFont typeface="Arial" panose="020B0604020202020204" pitchFamily="34" charset="0"/>
                        <a:buChar char="•"/>
                      </a:pPr>
                      <a:r>
                        <a:rPr lang="es-PE" sz="500" u="none" strike="noStrike" dirty="0">
                          <a:effectLst/>
                          <a:uFill>
                            <a:solidFill>
                              <a:srgbClr val="000000"/>
                            </a:solidFill>
                          </a:uFill>
                        </a:rPr>
                        <a:t>Obtiene información del texto oral. </a:t>
                      </a:r>
                      <a:endParaRPr lang="en-US" sz="500" u="none" strike="noStrike" dirty="0">
                        <a:effectLst/>
                        <a:uFill>
                          <a:solidFill>
                            <a:srgbClr val="000000"/>
                          </a:solidFill>
                        </a:uFill>
                      </a:endParaRPr>
                    </a:p>
                    <a:p>
                      <a:pPr marL="342900" lvl="0" indent="-342900" algn="l" fontAlgn="base">
                        <a:lnSpc>
                          <a:spcPct val="111000"/>
                        </a:lnSpc>
                        <a:spcAft>
                          <a:spcPts val="170"/>
                        </a:spcAft>
                        <a:buClr>
                          <a:srgbClr val="000000"/>
                        </a:buClr>
                        <a:buSzPts val="900"/>
                        <a:buFont typeface="Arial" panose="020B0604020202020204" pitchFamily="34" charset="0"/>
                        <a:buChar char="•"/>
                      </a:pPr>
                      <a:r>
                        <a:rPr lang="es-PE" sz="500" u="none" strike="noStrike" dirty="0">
                          <a:effectLst/>
                          <a:uFill>
                            <a:solidFill>
                              <a:srgbClr val="000000"/>
                            </a:solidFill>
                          </a:uFill>
                        </a:rPr>
                        <a:t>Infiere e interpreta información del texto oral. </a:t>
                      </a:r>
                      <a:endParaRPr lang="en-US" sz="500" u="none" strike="noStrike" dirty="0">
                        <a:effectLst/>
                        <a:uFill>
                          <a:solidFill>
                            <a:srgbClr val="000000"/>
                          </a:solidFill>
                        </a:uFill>
                      </a:endParaRPr>
                    </a:p>
                    <a:p>
                      <a:pPr marL="342900" lvl="0" indent="-342900" algn="l" fontAlgn="base">
                        <a:lnSpc>
                          <a:spcPct val="111000"/>
                        </a:lnSpc>
                        <a:spcAft>
                          <a:spcPts val="190"/>
                        </a:spcAft>
                        <a:buClr>
                          <a:srgbClr val="000000"/>
                        </a:buClr>
                        <a:buSzPts val="900"/>
                        <a:buFont typeface="Arial" panose="020B0604020202020204" pitchFamily="34" charset="0"/>
                        <a:buChar char="•"/>
                      </a:pPr>
                      <a:r>
                        <a:rPr lang="es-PE" sz="500" u="none" strike="noStrike" dirty="0">
                          <a:effectLst/>
                          <a:uFill>
                            <a:solidFill>
                              <a:srgbClr val="000000"/>
                            </a:solidFill>
                          </a:uFill>
                        </a:rPr>
                        <a:t>Adecúa, organiza y desarrolla las ideas de forma coherente y cohesionada. </a:t>
                      </a:r>
                      <a:endParaRPr lang="en-US" sz="500" u="none" strike="noStrike" dirty="0">
                        <a:effectLst/>
                        <a:uFill>
                          <a:solidFill>
                            <a:srgbClr val="000000"/>
                          </a:solidFill>
                        </a:uFill>
                      </a:endParaRPr>
                    </a:p>
                    <a:p>
                      <a:pPr marL="342900" lvl="0" indent="-342900" algn="l" fontAlgn="base">
                        <a:lnSpc>
                          <a:spcPct val="111000"/>
                        </a:lnSpc>
                        <a:spcAft>
                          <a:spcPts val="0"/>
                        </a:spcAft>
                        <a:buClr>
                          <a:srgbClr val="000000"/>
                        </a:buClr>
                        <a:buSzPts val="900"/>
                        <a:buFont typeface="Arial" panose="020B0604020202020204" pitchFamily="34" charset="0"/>
                        <a:buChar char="•"/>
                      </a:pPr>
                      <a:r>
                        <a:rPr lang="es-PE" sz="500" u="none" strike="noStrike" dirty="0">
                          <a:effectLst/>
                          <a:uFill>
                            <a:solidFill>
                              <a:srgbClr val="000000"/>
                            </a:solidFill>
                          </a:uFill>
                        </a:rPr>
                        <a:t>Reflexiona y evalúa la forma, el contenido y contexto del texto oral. </a:t>
                      </a:r>
                      <a:endParaRPr lang="en-US" sz="500" u="none" strike="noStrike" dirty="0">
                        <a:effectLst/>
                        <a:uFill>
                          <a:solidFill>
                            <a:srgbClr val="000000"/>
                          </a:solidFill>
                        </a:uFill>
                      </a:endParaRPr>
                    </a:p>
                    <a:p>
                      <a:pPr marL="234950" indent="-234950" algn="just">
                        <a:lnSpc>
                          <a:spcPct val="111000"/>
                        </a:lnSpc>
                        <a:spcAft>
                          <a:spcPts val="20"/>
                        </a:spcAft>
                      </a:pPr>
                      <a:r>
                        <a:rPr lang="es-PE" sz="500" dirty="0">
                          <a:effectLst/>
                        </a:rPr>
                        <a:t> </a:t>
                      </a:r>
                      <a:endParaRPr lang="en-US" sz="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a:txBody>
                    <a:bodyPr/>
                    <a:lstStyle/>
                    <a:p>
                      <a:pPr marL="234950" indent="-234950" algn="just">
                        <a:lnSpc>
                          <a:spcPct val="111000"/>
                        </a:lnSpc>
                        <a:spcAft>
                          <a:spcPts val="20"/>
                        </a:spcAft>
                      </a:pPr>
                      <a:r>
                        <a:rPr lang="es-PE" sz="500" dirty="0">
                          <a:effectLst/>
                        </a:rPr>
                        <a:t>-Expresa oralmente ideas y emociones en torno a un tema, aunque en ocasiones puede reiterar información innecesariamente. Establece relaciones lógicas entre ellas a través de algunos conectores, incorpora un vocabulario de uso frecuente.</a:t>
                      </a:r>
                      <a:endParaRPr lang="en-US" sz="500" dirty="0">
                        <a:effectLst/>
                      </a:endParaRPr>
                    </a:p>
                    <a:p>
                      <a:pPr marL="234950" indent="-234950" algn="just">
                        <a:lnSpc>
                          <a:spcPct val="111000"/>
                        </a:lnSpc>
                        <a:spcAft>
                          <a:spcPts val="20"/>
                        </a:spcAft>
                      </a:pPr>
                      <a:r>
                        <a:rPr lang="es-PE" sz="500" dirty="0">
                          <a:effectLst/>
                        </a:rPr>
                        <a:t>-Emplea </a:t>
                      </a:r>
                      <a:r>
                        <a:rPr lang="es-PE" sz="500" dirty="0" err="1">
                          <a:effectLst/>
                        </a:rPr>
                        <a:t>recursoso</a:t>
                      </a:r>
                      <a:r>
                        <a:rPr lang="es-PE" sz="500" dirty="0">
                          <a:effectLst/>
                        </a:rPr>
                        <a:t> no verbales(gestos y movimientos corporales) y </a:t>
                      </a:r>
                      <a:r>
                        <a:rPr lang="es-PE" sz="500" dirty="0" err="1">
                          <a:effectLst/>
                        </a:rPr>
                        <a:t>paraverbales</a:t>
                      </a:r>
                      <a:r>
                        <a:rPr lang="es-PE" sz="500" dirty="0">
                          <a:effectLst/>
                        </a:rPr>
                        <a:t> (pronunciación entendible) para apoyar lo que dice en situaciones de comunicación no formal.</a:t>
                      </a:r>
                      <a:endParaRPr lang="en-US" sz="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a:txBody>
                    <a:bodyPr/>
                    <a:lstStyle/>
                    <a:p>
                      <a:pPr marL="234950" indent="-234950" algn="just">
                        <a:lnSpc>
                          <a:spcPct val="111000"/>
                        </a:lnSpc>
                        <a:spcAft>
                          <a:spcPts val="20"/>
                        </a:spcAft>
                      </a:pPr>
                      <a:r>
                        <a:rPr lang="es-PE" sz="500">
                          <a:effectLst/>
                        </a:rPr>
                        <a:t>- videos de su declamación. Cuentos, </a:t>
                      </a:r>
                      <a:endParaRPr lang="en-US" sz="500">
                        <a:effectLst/>
                      </a:endParaRPr>
                    </a:p>
                    <a:p>
                      <a:pPr marL="234950" indent="-234950" algn="just">
                        <a:lnSpc>
                          <a:spcPct val="111000"/>
                        </a:lnSpc>
                        <a:spcAft>
                          <a:spcPts val="20"/>
                        </a:spcAft>
                      </a:pPr>
                      <a:r>
                        <a:rPr lang="es-PE" sz="500">
                          <a:effectLst/>
                        </a:rPr>
                        <a:t>- Grabación de audios.</a:t>
                      </a:r>
                      <a:endParaRPr lang="en-US" sz="500">
                        <a:effectLst/>
                      </a:endParaRPr>
                    </a:p>
                    <a:p>
                      <a:pPr marL="234950" indent="-234950" algn="just">
                        <a:lnSpc>
                          <a:spcPct val="111000"/>
                        </a:lnSpc>
                        <a:spcAft>
                          <a:spcPts val="20"/>
                        </a:spcAft>
                      </a:pPr>
                      <a:r>
                        <a:rPr lang="es-PE" sz="500">
                          <a:effectLst/>
                        </a:rPr>
                        <a:t>- Lista de cotejo</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3041064905"/>
                  </a:ext>
                </a:extLst>
              </a:tr>
              <a:tr h="483597">
                <a:tc>
                  <a:txBody>
                    <a:bodyPr/>
                    <a:lstStyle/>
                    <a:p>
                      <a:pPr marL="66040" indent="-234950" algn="l">
                        <a:lnSpc>
                          <a:spcPct val="113000"/>
                        </a:lnSpc>
                        <a:spcAft>
                          <a:spcPts val="185"/>
                        </a:spcAft>
                      </a:pPr>
                      <a:r>
                        <a:rPr lang="es-PE" sz="500">
                          <a:effectLst/>
                        </a:rPr>
                        <a:t>Se desenvuelve en entornos virtuales generados por las TIC.  </a:t>
                      </a:r>
                      <a:endParaRPr lang="en-US" sz="500">
                        <a:effectLst/>
                      </a:endParaRPr>
                    </a:p>
                    <a:p>
                      <a:pPr marL="234950" indent="-234950" algn="just">
                        <a:lnSpc>
                          <a:spcPct val="111000"/>
                        </a:lnSpc>
                        <a:spcAft>
                          <a:spcPts val="20"/>
                        </a:spcAft>
                      </a:pPr>
                      <a:r>
                        <a:rPr lang="es-PE" sz="500">
                          <a:effectLst/>
                        </a:rPr>
                        <a:t>-Crea objetos virtuales en diversos formatos.  </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a:txBody>
                    <a:bodyPr/>
                    <a:lstStyle/>
                    <a:p>
                      <a:pPr marL="234950" indent="-234950" algn="just">
                        <a:lnSpc>
                          <a:spcPct val="111000"/>
                        </a:lnSpc>
                        <a:spcAft>
                          <a:spcPts val="20"/>
                        </a:spcAft>
                      </a:pPr>
                      <a:r>
                        <a:rPr lang="es-PE" sz="500">
                          <a:effectLst/>
                        </a:rPr>
                        <a:t>Elabora materiales digitales como videos y audios para representar sus vivencias, ideas, conceptos, historias o relatos.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a:txBody>
                    <a:bodyPr/>
                    <a:lstStyle/>
                    <a:p>
                      <a:pPr marL="234950" indent="-234950" algn="just">
                        <a:lnSpc>
                          <a:spcPct val="111000"/>
                        </a:lnSpc>
                        <a:spcAft>
                          <a:spcPts val="20"/>
                        </a:spcAft>
                      </a:pPr>
                      <a:r>
                        <a:rPr lang="es-PE" sz="500">
                          <a:effectLst/>
                        </a:rPr>
                        <a:t> </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4060056468"/>
                  </a:ext>
                </a:extLst>
              </a:tr>
              <a:tr h="94002">
                <a:tc>
                  <a:txBody>
                    <a:bodyPr/>
                    <a:lstStyle/>
                    <a:p>
                      <a:pPr marL="234950" indent="-234950" algn="just">
                        <a:lnSpc>
                          <a:spcPct val="111000"/>
                        </a:lnSpc>
                        <a:spcAft>
                          <a:spcPts val="20"/>
                        </a:spcAft>
                      </a:pPr>
                      <a:r>
                        <a:rPr lang="en-US" sz="500">
                          <a:effectLst/>
                        </a:rPr>
                        <a:t>ENFOQUES TRANSVERSALES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gridSpan="2">
                  <a:txBody>
                    <a:bodyPr/>
                    <a:lstStyle/>
                    <a:p>
                      <a:pPr marL="234950" indent="-234950" algn="just">
                        <a:lnSpc>
                          <a:spcPct val="111000"/>
                        </a:lnSpc>
                        <a:spcAft>
                          <a:spcPts val="20"/>
                        </a:spcAft>
                      </a:pPr>
                      <a:r>
                        <a:rPr lang="en-US" sz="500">
                          <a:effectLst/>
                        </a:rPr>
                        <a:t>ACTITUDES O ACCIONES OBSERVABLES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extLst>
                  <a:ext uri="{0D108BD9-81ED-4DB2-BD59-A6C34878D82A}">
                    <a16:rowId xmlns:a16="http://schemas.microsoft.com/office/drawing/2014/main" val="509285224"/>
                  </a:ext>
                </a:extLst>
              </a:tr>
              <a:tr h="191610">
                <a:tc>
                  <a:txBody>
                    <a:bodyPr/>
                    <a:lstStyle/>
                    <a:p>
                      <a:pPr marL="234950" indent="-234950" algn="l">
                        <a:lnSpc>
                          <a:spcPct val="106000"/>
                        </a:lnSpc>
                        <a:spcAft>
                          <a:spcPts val="85"/>
                        </a:spcAft>
                      </a:pPr>
                      <a:r>
                        <a:rPr lang="en-US" sz="500">
                          <a:effectLst/>
                        </a:rPr>
                        <a:t>Enfoque de derechos </a:t>
                      </a:r>
                    </a:p>
                    <a:p>
                      <a:pPr marL="234950" indent="-234950" algn="just">
                        <a:lnSpc>
                          <a:spcPct val="111000"/>
                        </a:lnSpc>
                        <a:spcAft>
                          <a:spcPts val="20"/>
                        </a:spcAft>
                      </a:pPr>
                      <a:r>
                        <a:rPr lang="es-PE" sz="500">
                          <a:effectLst/>
                        </a:rPr>
                        <a:t> </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gridSpan="2">
                  <a:txBody>
                    <a:bodyPr/>
                    <a:lstStyle/>
                    <a:p>
                      <a:pPr marL="234950" indent="-234950" algn="just">
                        <a:lnSpc>
                          <a:spcPct val="111000"/>
                        </a:lnSpc>
                        <a:spcAft>
                          <a:spcPts val="20"/>
                        </a:spcAft>
                      </a:pPr>
                      <a:r>
                        <a:rPr lang="es-PE" sz="500">
                          <a:effectLst/>
                        </a:rPr>
                        <a:t>Los estudiantes participan activamente en la planificación de sus actividades.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extLst>
                  <a:ext uri="{0D108BD9-81ED-4DB2-BD59-A6C34878D82A}">
                    <a16:rowId xmlns:a16="http://schemas.microsoft.com/office/drawing/2014/main" val="3211693653"/>
                  </a:ext>
                </a:extLst>
              </a:tr>
              <a:tr h="94002">
                <a:tc gridSpan="3">
                  <a:txBody>
                    <a:bodyPr/>
                    <a:lstStyle/>
                    <a:p>
                      <a:pPr marL="234950" indent="-234950" algn="just">
                        <a:lnSpc>
                          <a:spcPct val="111000"/>
                        </a:lnSpc>
                        <a:spcAft>
                          <a:spcPts val="20"/>
                        </a:spcAft>
                      </a:pPr>
                      <a:r>
                        <a:rPr lang="es-PE" sz="500">
                          <a:effectLst/>
                        </a:rPr>
                        <a:t>DESARROLLO DE LA SESION</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931366"/>
                  </a:ext>
                </a:extLst>
              </a:tr>
              <a:tr h="94002">
                <a:tc gridSpan="2">
                  <a:txBody>
                    <a:bodyPr/>
                    <a:lstStyle/>
                    <a:p>
                      <a:pPr marL="234950" indent="-234950" algn="just">
                        <a:lnSpc>
                          <a:spcPct val="111000"/>
                        </a:lnSpc>
                        <a:spcAft>
                          <a:spcPts val="20"/>
                        </a:spcAft>
                      </a:pPr>
                      <a:r>
                        <a:rPr lang="es-PE" sz="500">
                          <a:effectLst/>
                        </a:rPr>
                        <a:t>                                      INICIO</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a:txBody>
                    <a:bodyPr/>
                    <a:lstStyle/>
                    <a:p>
                      <a:pPr marL="234950" indent="-234950" algn="just">
                        <a:lnSpc>
                          <a:spcPct val="111000"/>
                        </a:lnSpc>
                        <a:spcAft>
                          <a:spcPts val="20"/>
                        </a:spcAft>
                      </a:pPr>
                      <a:r>
                        <a:rPr lang="es-PE" sz="500">
                          <a:effectLst/>
                        </a:rPr>
                        <a:t>RECURSOS</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3418708022"/>
                  </a:ext>
                </a:extLst>
              </a:tr>
              <a:tr h="322330">
                <a:tc gridSpan="2">
                  <a:txBody>
                    <a:bodyPr/>
                    <a:lstStyle/>
                    <a:p>
                      <a:pPr marL="457200" indent="-234950" algn="just">
                        <a:lnSpc>
                          <a:spcPct val="111000"/>
                        </a:lnSpc>
                        <a:spcAft>
                          <a:spcPts val="20"/>
                        </a:spcAft>
                      </a:pPr>
                      <a:r>
                        <a:rPr lang="es-PE" sz="500">
                          <a:effectLst/>
                        </a:rPr>
                        <a:t>Mo</a:t>
                      </a:r>
                      <a:r>
                        <a:rPr lang="es-PE" sz="600">
                          <a:effectLst/>
                        </a:rPr>
                        <a:t>Por el medio de WhatsApp saludo cordialmente a los estudiantes, y les recuerdo la meta  y las actividades de la semana.</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a:txBody>
                    <a:bodyPr/>
                    <a:lstStyle/>
                    <a:p>
                      <a:pPr marL="234950" indent="-234950" algn="just">
                        <a:lnSpc>
                          <a:spcPct val="111000"/>
                        </a:lnSpc>
                        <a:spcAft>
                          <a:spcPts val="20"/>
                        </a:spcAft>
                      </a:pPr>
                      <a:r>
                        <a:rPr lang="es-PE" sz="500">
                          <a:effectLst/>
                        </a:rPr>
                        <a:t>CELULAR</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1085446996"/>
                  </a:ext>
                </a:extLst>
              </a:tr>
              <a:tr h="94002">
                <a:tc gridSpan="2">
                  <a:txBody>
                    <a:bodyPr/>
                    <a:lstStyle/>
                    <a:p>
                      <a:pPr marL="457200" indent="-234950" algn="just">
                        <a:lnSpc>
                          <a:spcPct val="111000"/>
                        </a:lnSpc>
                        <a:spcAft>
                          <a:spcPts val="20"/>
                        </a:spcAft>
                      </a:pPr>
                      <a:r>
                        <a:rPr lang="es-PE" sz="500">
                          <a:effectLst/>
                        </a:rPr>
                        <a:t>D                                       DESARROLLO</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a:txBody>
                    <a:bodyPr/>
                    <a:lstStyle/>
                    <a:p>
                      <a:pPr marL="234950" indent="-234950" algn="just">
                        <a:lnSpc>
                          <a:spcPct val="111000"/>
                        </a:lnSpc>
                        <a:spcAft>
                          <a:spcPts val="20"/>
                        </a:spcAft>
                      </a:pPr>
                      <a:r>
                        <a:rPr lang="es-PE" sz="500">
                          <a:effectLst/>
                        </a:rPr>
                        <a:t> </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3704214816"/>
                  </a:ext>
                </a:extLst>
              </a:tr>
              <a:tr h="962260">
                <a:tc gridSpan="2">
                  <a:txBody>
                    <a:bodyPr/>
                    <a:lstStyle/>
                    <a:p>
                      <a:pPr marL="457200" indent="-234950" algn="just">
                        <a:lnSpc>
                          <a:spcPct val="111000"/>
                        </a:lnSpc>
                        <a:spcAft>
                          <a:spcPts val="20"/>
                        </a:spcAft>
                      </a:pPr>
                      <a:r>
                        <a:rPr lang="es-PE" sz="600">
                          <a:effectLst/>
                        </a:rPr>
                        <a:t>. </a:t>
                      </a:r>
                      <a:r>
                        <a:rPr lang="es-PE" sz="500">
                          <a:effectLst/>
                        </a:rPr>
                        <a:t> </a:t>
                      </a:r>
                      <a:r>
                        <a:rPr lang="es-PE" sz="600">
                          <a:effectLst/>
                        </a:rPr>
                        <a:t> Estudiantes aprendan por qué se producen el día y la noche   </a:t>
                      </a:r>
                      <a:r>
                        <a:rPr lang="es-ES" sz="600">
                          <a:effectLst/>
                        </a:rPr>
                        <a:t>los estudiantes aprenderán que la Tierra gira alrededor del Sol a través del movimiento de traslación, y mediante el movimiento de rotación se producen el día y la noche. Asimismo, conocerán qué sucede en otras partes del mundo mientras en el Perú es de día o de noche. También, relacionarán las actividades que realizan en el día o la noche.</a:t>
                      </a:r>
                      <a:endParaRPr lang="en-US" sz="500">
                        <a:effectLst/>
                      </a:endParaRPr>
                    </a:p>
                    <a:p>
                      <a:pPr marL="234950" indent="-234950" algn="just">
                        <a:lnSpc>
                          <a:spcPct val="111000"/>
                        </a:lnSpc>
                        <a:spcAft>
                          <a:spcPts val="20"/>
                        </a:spcAft>
                      </a:pPr>
                      <a:r>
                        <a:rPr lang="es-ES" sz="500">
                          <a:effectLst/>
                        </a:rPr>
                        <a:t> </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a:txBody>
                    <a:bodyPr/>
                    <a:lstStyle/>
                    <a:p>
                      <a:pPr marL="234950" indent="-234950" algn="just">
                        <a:lnSpc>
                          <a:spcPct val="111000"/>
                        </a:lnSpc>
                        <a:spcAft>
                          <a:spcPts val="20"/>
                        </a:spcAft>
                      </a:pPr>
                      <a:r>
                        <a:rPr lang="es-PE" sz="500">
                          <a:effectLst/>
                        </a:rPr>
                        <a:t>PROGRAMACIÓN SEMANAL</a:t>
                      </a:r>
                      <a:endParaRPr lang="en-US" sz="500">
                        <a:effectLst/>
                      </a:endParaRPr>
                    </a:p>
                    <a:p>
                      <a:pPr marL="234950" indent="-234950" algn="just">
                        <a:lnSpc>
                          <a:spcPct val="111000"/>
                        </a:lnSpc>
                        <a:spcAft>
                          <a:spcPts val="20"/>
                        </a:spcAft>
                      </a:pPr>
                      <a:r>
                        <a:rPr lang="es-PE" sz="500">
                          <a:effectLst/>
                        </a:rPr>
                        <a:t> </a:t>
                      </a:r>
                      <a:endParaRPr lang="en-US" sz="500">
                        <a:effectLst/>
                      </a:endParaRPr>
                    </a:p>
                    <a:p>
                      <a:pPr marL="234950" indent="-234950" algn="just">
                        <a:lnSpc>
                          <a:spcPct val="111000"/>
                        </a:lnSpc>
                        <a:spcAft>
                          <a:spcPts val="20"/>
                        </a:spcAft>
                      </a:pPr>
                      <a:r>
                        <a:rPr lang="es-PE" sz="500">
                          <a:effectLst/>
                        </a:rPr>
                        <a:t> </a:t>
                      </a:r>
                      <a:endParaRPr lang="en-US" sz="500">
                        <a:effectLst/>
                      </a:endParaRPr>
                    </a:p>
                    <a:p>
                      <a:pPr marL="234950" indent="-234950" algn="just">
                        <a:lnSpc>
                          <a:spcPct val="111000"/>
                        </a:lnSpc>
                        <a:spcAft>
                          <a:spcPts val="20"/>
                        </a:spcAft>
                      </a:pPr>
                      <a:r>
                        <a:rPr lang="es-PE" sz="500">
                          <a:effectLst/>
                        </a:rPr>
                        <a:t>FICHA DE REFORZAMIENT</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3880064838"/>
                  </a:ext>
                </a:extLst>
              </a:tr>
              <a:tr h="104428">
                <a:tc gridSpan="2">
                  <a:txBody>
                    <a:bodyPr/>
                    <a:lstStyle/>
                    <a:p>
                      <a:pPr marL="457200" indent="-234950" algn="just">
                        <a:lnSpc>
                          <a:spcPct val="111000"/>
                        </a:lnSpc>
                        <a:spcAft>
                          <a:spcPts val="20"/>
                        </a:spcAft>
                      </a:pPr>
                      <a:r>
                        <a:rPr lang="es-PE" sz="600">
                          <a:effectLst/>
                        </a:rPr>
                        <a:t>                            CIERRE</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a:txBody>
                    <a:bodyPr/>
                    <a:lstStyle/>
                    <a:p>
                      <a:pPr marL="234950" indent="-234950" algn="just">
                        <a:lnSpc>
                          <a:spcPct val="111000"/>
                        </a:lnSpc>
                        <a:spcAft>
                          <a:spcPts val="20"/>
                        </a:spcAft>
                      </a:pPr>
                      <a:r>
                        <a:rPr lang="es-PE" sz="500">
                          <a:effectLst/>
                        </a:rPr>
                        <a:t> </a:t>
                      </a: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1859362293"/>
                  </a:ext>
                </a:extLst>
              </a:tr>
              <a:tr h="979532">
                <a:tc gridSpan="2">
                  <a:txBody>
                    <a:bodyPr/>
                    <a:lstStyle/>
                    <a:p>
                      <a:pPr marL="234950" indent="-234950" algn="just">
                        <a:lnSpc>
                          <a:spcPct val="111000"/>
                        </a:lnSpc>
                        <a:spcAft>
                          <a:spcPts val="0"/>
                        </a:spcAft>
                      </a:pPr>
                      <a:r>
                        <a:rPr lang="es-ES" sz="500">
                          <a:effectLst/>
                        </a:rPr>
                        <a:t>                                  </a:t>
                      </a:r>
                      <a:r>
                        <a:rPr lang="es-PE" sz="500">
                          <a:effectLst/>
                        </a:rPr>
                        <a:t>RETO DE LA SEMANA:</a:t>
                      </a:r>
                      <a:endParaRPr lang="en-US" sz="500">
                        <a:effectLst/>
                      </a:endParaRPr>
                    </a:p>
                    <a:p>
                      <a:pPr marL="342900" lvl="0" indent="-342900" algn="l">
                        <a:spcAft>
                          <a:spcPts val="0"/>
                        </a:spcAft>
                        <a:buFont typeface="Symbol" panose="05050102010706020507" pitchFamily="18" charset="2"/>
                        <a:buChar char=""/>
                      </a:pPr>
                      <a:r>
                        <a:rPr lang="es-ES" sz="600">
                          <a:effectLst/>
                        </a:rPr>
                        <a:t>¿Cuánto dura el día y la noche en diferentes partes del mundo? </a:t>
                      </a:r>
                      <a:endParaRPr lang="en-US" sz="600">
                        <a:effectLst/>
                      </a:endParaRPr>
                    </a:p>
                    <a:p>
                      <a:pPr marL="342900" lvl="0" indent="-342900" algn="l">
                        <a:spcAft>
                          <a:spcPts val="0"/>
                        </a:spcAft>
                        <a:buFont typeface="Symbol" panose="05050102010706020507" pitchFamily="18" charset="2"/>
                        <a:buChar char=""/>
                      </a:pPr>
                      <a:r>
                        <a:rPr lang="es-ES" sz="600">
                          <a:effectLst/>
                        </a:rPr>
                        <a:t>¿Cómo el tiempo determina la vida de las personas? </a:t>
                      </a:r>
                      <a:endParaRPr lang="en-US" sz="600">
                        <a:effectLst/>
                      </a:endParaRPr>
                    </a:p>
                    <a:p>
                      <a:pPr marL="342900" lvl="0" indent="-342900" algn="l">
                        <a:spcAft>
                          <a:spcPts val="0"/>
                        </a:spcAft>
                        <a:buFont typeface="Symbol" panose="05050102010706020507" pitchFamily="18" charset="2"/>
                        <a:buChar char=""/>
                      </a:pPr>
                      <a:r>
                        <a:rPr lang="es-ES" sz="600">
                          <a:effectLst/>
                        </a:rPr>
                        <a:t>¿Por qué hay que organizar y aprovechar el tiempo en el día y la noche para convivir mejor?</a:t>
                      </a:r>
                      <a:endParaRPr lang="en-US" sz="600">
                        <a:effectLst/>
                      </a:endParaRPr>
                    </a:p>
                    <a:p>
                      <a:pPr algn="l">
                        <a:spcAft>
                          <a:spcPts val="0"/>
                        </a:spcAft>
                      </a:pPr>
                      <a:r>
                        <a:rPr lang="es-ES" sz="600">
                          <a:effectLst/>
                        </a:rPr>
                        <a:t>Para ayudarte a enfrentar el reto de esta semana, realizarás las siguientes actividades: </a:t>
                      </a:r>
                      <a:r>
                        <a:rPr lang="es-PE" sz="600">
                          <a:effectLst/>
                        </a:rPr>
                        <a:t>Identificar, a partir de situaciones cotidianas, las actividades que se realizan durante el día y la noche.</a:t>
                      </a:r>
                      <a:endParaRPr lang="en-US" sz="600">
                        <a:effectLst/>
                        <a:latin typeface="Calibri" panose="020F0502020204030204" pitchFamily="34" charset="0"/>
                        <a:cs typeface="Times New Roman" panose="02020603050405020304" pitchFamily="18" charset="0"/>
                      </a:endParaRPr>
                    </a:p>
                  </a:txBody>
                  <a:tcPr marL="39224" marR="39224" marT="0" marB="0"/>
                </a:tc>
                <a:tc hMerge="1">
                  <a:txBody>
                    <a:bodyPr/>
                    <a:lstStyle/>
                    <a:p>
                      <a:endParaRPr lang="en-US"/>
                    </a:p>
                  </a:txBody>
                  <a:tcPr/>
                </a:tc>
                <a:tc>
                  <a:txBody>
                    <a:bodyPr/>
                    <a:lstStyle/>
                    <a:p>
                      <a:pPr marL="234950" indent="-234950" algn="just">
                        <a:lnSpc>
                          <a:spcPct val="111000"/>
                        </a:lnSpc>
                        <a:spcAft>
                          <a:spcPts val="20"/>
                        </a:spcAft>
                      </a:pPr>
                      <a:r>
                        <a:rPr lang="es-PE" sz="500" dirty="0">
                          <a:effectLst/>
                        </a:rPr>
                        <a:t> </a:t>
                      </a:r>
                      <a:endParaRPr lang="en-US" sz="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24" marR="39224" marT="0" marB="0"/>
                </a:tc>
                <a:extLst>
                  <a:ext uri="{0D108BD9-81ED-4DB2-BD59-A6C34878D82A}">
                    <a16:rowId xmlns:a16="http://schemas.microsoft.com/office/drawing/2014/main" val="4048438924"/>
                  </a:ext>
                </a:extLst>
              </a:tr>
            </a:tbl>
          </a:graphicData>
        </a:graphic>
      </p:graphicFrame>
      <p:sp>
        <p:nvSpPr>
          <p:cNvPr id="3" name="Rectangle 1"/>
          <p:cNvSpPr>
            <a:spLocks noChangeArrowheads="1"/>
          </p:cNvSpPr>
          <p:nvPr/>
        </p:nvSpPr>
        <p:spPr bwMode="auto">
          <a:xfrm>
            <a:off x="1466359" y="970923"/>
            <a:ext cx="433935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Título: Presentaremos nuestro talentos y exposiciones.</a:t>
            </a:r>
            <a:r>
              <a:rPr kumimoji="0" lang="es-PE" altLang="en-US" sz="1200" b="0" i="0" u="none" strike="noStrike" cap="none" normalizeH="0" dirty="0">
                <a:ln>
                  <a:noFill/>
                </a:ln>
                <a:solidFill>
                  <a:srgbClr val="000000"/>
                </a:solidFill>
                <a:effectLst/>
                <a:latin typeface="Arial" panose="020B0604020202020204" pitchFamily="34" charset="0"/>
                <a:ea typeface="Calibri" panose="020F0502020204030204" pitchFamily="34" charset="0"/>
              </a:rPr>
              <a:t> </a:t>
            </a:r>
            <a:r>
              <a:rPr kumimoji="0" lang="es-PE" altLang="en-US" sz="9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PROPÓSITOS DE APRENDIZAJE Y EVIDENCIAS DE APRENDIZAJE.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CuadroTexto 3"/>
          <p:cNvSpPr txBox="1"/>
          <p:nvPr/>
        </p:nvSpPr>
        <p:spPr>
          <a:xfrm>
            <a:off x="1059544" y="595086"/>
            <a:ext cx="4746170" cy="276999"/>
          </a:xfrm>
          <a:prstGeom prst="rect">
            <a:avLst/>
          </a:prstGeom>
          <a:noFill/>
        </p:spPr>
        <p:txBody>
          <a:bodyPr wrap="square" rtlCol="0">
            <a:spAutoFit/>
          </a:bodyPr>
          <a:lstStyle/>
          <a:p>
            <a:r>
              <a:rPr lang="es-PE" sz="1200" dirty="0">
                <a:latin typeface="Arial" panose="020B0604020202020204" pitchFamily="34" charset="0"/>
                <a:cs typeface="Arial" panose="020B0604020202020204" pitchFamily="34" charset="0"/>
              </a:rPr>
              <a:t>PROGRAMACION DE EXPERIENCIA DE APRENDIZAJE</a:t>
            </a:r>
            <a:endParaRPr lang="en-US" sz="1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5282992" y="1572606"/>
            <a:ext cx="5530151" cy="5228099"/>
          </a:xfrm>
          <a:prstGeom prst="rect">
            <a:avLst/>
          </a:prstGeom>
        </p:spPr>
      </p:pic>
      <p:sp>
        <p:nvSpPr>
          <p:cNvPr id="6" name="CuadroTexto 5"/>
          <p:cNvSpPr txBox="1"/>
          <p:nvPr/>
        </p:nvSpPr>
        <p:spPr>
          <a:xfrm>
            <a:off x="5558971" y="872085"/>
            <a:ext cx="5776685" cy="276999"/>
          </a:xfrm>
          <a:prstGeom prst="rect">
            <a:avLst/>
          </a:prstGeom>
          <a:noFill/>
        </p:spPr>
        <p:txBody>
          <a:bodyPr wrap="square" rtlCol="0">
            <a:spAutoFit/>
          </a:bodyPr>
          <a:lstStyle/>
          <a:p>
            <a:r>
              <a:rPr lang="es-PE" sz="1200" dirty="0">
                <a:latin typeface="Arial" panose="020B0604020202020204" pitchFamily="34" charset="0"/>
                <a:cs typeface="Arial" panose="020B0604020202020204" pitchFamily="34" charset="0"/>
              </a:rPr>
              <a:t>PROGRAMACION DE PLATAFORMA  WEB APRENDO EN CASA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337195"/>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1252</TotalTime>
  <Words>2000</Words>
  <Application>Microsoft Office PowerPoint</Application>
  <PresentationFormat>Panorámica</PresentationFormat>
  <Paragraphs>142</Paragraphs>
  <Slides>20</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Calibri</vt:lpstr>
      <vt:lpstr>inherit</vt:lpstr>
      <vt:lpstr>Symbol</vt:lpstr>
      <vt:lpstr>Trebuchet MS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Lenovo-S145</dc:creator>
  <cp:lastModifiedBy>INTEL</cp:lastModifiedBy>
  <cp:revision>57</cp:revision>
  <dcterms:created xsi:type="dcterms:W3CDTF">2020-10-10T00:56:19Z</dcterms:created>
  <dcterms:modified xsi:type="dcterms:W3CDTF">2020-10-16T12:42:45Z</dcterms:modified>
</cp:coreProperties>
</file>